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0"/>
  </p:notesMasterIdLst>
  <p:sldIdLst>
    <p:sldId id="256" r:id="rId2"/>
    <p:sldId id="257" r:id="rId3"/>
    <p:sldId id="351" r:id="rId4"/>
    <p:sldId id="318" r:id="rId5"/>
    <p:sldId id="272" r:id="rId6"/>
    <p:sldId id="353" r:id="rId7"/>
    <p:sldId id="352" r:id="rId8"/>
    <p:sldId id="354" r:id="rId9"/>
    <p:sldId id="356" r:id="rId10"/>
    <p:sldId id="355" r:id="rId11"/>
    <p:sldId id="357" r:id="rId12"/>
    <p:sldId id="358" r:id="rId13"/>
    <p:sldId id="359" r:id="rId14"/>
    <p:sldId id="360" r:id="rId15"/>
    <p:sldId id="361" r:id="rId16"/>
    <p:sldId id="362" r:id="rId17"/>
    <p:sldId id="363" r:id="rId18"/>
    <p:sldId id="364" r:id="rId19"/>
  </p:sldIdLst>
  <p:sldSz cx="9144000" cy="5143500" type="screen16x9"/>
  <p:notesSz cx="6858000" cy="9144000"/>
  <p:embeddedFontLst>
    <p:embeddedFont>
      <p:font typeface="Aptos Narrow" panose="020B000402020202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Medium" panose="00000600000000000000" pitchFamily="2" charset="0"/>
      <p:regular r:id="rId29"/>
      <p:bold r:id="rId30"/>
      <p:italic r:id="rId31"/>
      <p:boldItalic r:id="rId32"/>
    </p:embeddedFont>
    <p:embeddedFont>
      <p:font typeface="Rubik" panose="020B0604020202020204" charset="-79"/>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28BE8-F485-48ED-97F1-908336AA62D7}">
  <a:tblStyle styleId="{2C228BE8-F485-48ED-97F1-908336AA62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Estilo Médio 1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604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238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12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744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470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04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35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987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51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8aa852056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8aa852056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18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c8aa852056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c8aa852056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8aa85205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8aa85205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68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588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291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0809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13" name="Google Shape;13;p2"/>
          <p:cNvSpPr/>
          <p:nvPr/>
        </p:nvSpPr>
        <p:spPr>
          <a:xfrm>
            <a:off x="-51575" y="1394025"/>
            <a:ext cx="6869400" cy="2347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
  <p:cSld name="Title and three columns ">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23" name="Google Shape;123;p21"/>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4" name="Google Shape;124;p21"/>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6" name="Google Shape;126;p21"/>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8" name="Google Shape;128;p21"/>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21"/>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688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692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8" name="Google Shape;328;p47"/>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262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8188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700" r:id="rId3"/>
    <p:sldLayoutId id="2147483701" r:id="rId4"/>
    <p:sldLayoutId id="2147483702" r:id="rId5"/>
    <p:sldLayoutId id="2147483703" r:id="rId6"/>
    <p:sldLayoutId id="2147483706" r:id="rId7"/>
    <p:sldLayoutId id="2147483707" r:id="rId8"/>
    <p:sldLayoutId id="2147483708" r:id="rId9"/>
    <p:sldLayoutId id="214748370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519285" y="1981123"/>
            <a:ext cx="6094200" cy="9078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LUNA</a:t>
            </a:r>
            <a:endParaRPr dirty="0"/>
          </a:p>
        </p:txBody>
      </p:sp>
      <p:sp>
        <p:nvSpPr>
          <p:cNvPr id="374" name="Google Shape;374;p60"/>
          <p:cNvSpPr txBox="1">
            <a:spLocks noGrp="1"/>
          </p:cNvSpPr>
          <p:nvPr>
            <p:ph type="subTitle" idx="1"/>
          </p:nvPr>
        </p:nvSpPr>
        <p:spPr>
          <a:xfrm>
            <a:off x="2073415" y="2781271"/>
            <a:ext cx="2985939" cy="5819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Equipe: DataWzd</a:t>
            </a:r>
          </a:p>
          <a:p>
            <a:pPr marL="0" lvl="0" indent="0" algn="ctr"/>
            <a:r>
              <a:rPr lang="en-US" dirty="0"/>
              <a:t>Aluno: Luis Santos RM99309</a:t>
            </a:r>
          </a:p>
        </p:txBody>
      </p:sp>
      <p:pic>
        <p:nvPicPr>
          <p:cNvPr id="3" name="Imagem 2" descr="Desenho de uma mulher&#10;&#10;Descrição gerada automaticamente com confiança média">
            <a:extLst>
              <a:ext uri="{FF2B5EF4-FFF2-40B4-BE49-F238E27FC236}">
                <a16:creationId xmlns:a16="http://schemas.microsoft.com/office/drawing/2014/main" id="{264D286A-B2F1-2BD8-89FF-8B280D5C0840}"/>
              </a:ext>
            </a:extLst>
          </p:cNvPr>
          <p:cNvPicPr>
            <a:picLocks noChangeAspect="1"/>
          </p:cNvPicPr>
          <p:nvPr/>
        </p:nvPicPr>
        <p:blipFill>
          <a:blip r:embed="rId4"/>
          <a:stretch>
            <a:fillRect/>
          </a:stretch>
        </p:blipFill>
        <p:spPr>
          <a:xfrm>
            <a:off x="519285" y="1891083"/>
            <a:ext cx="1472171" cy="1472171"/>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1000"/>
                                        <p:tgtEl>
                                          <p:spTgt spid="37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Google Shape;373;p60">
            <a:extLst>
              <a:ext uri="{FF2B5EF4-FFF2-40B4-BE49-F238E27FC236}">
                <a16:creationId xmlns:a16="http://schemas.microsoft.com/office/drawing/2014/main" id="{1136E71D-6DD2-EDC4-9D8C-D06B3CA4CC77}"/>
              </a:ext>
            </a:extLst>
          </p:cNvPr>
          <p:cNvSpPr txBox="1">
            <a:spLocks/>
          </p:cNvSpPr>
          <p:nvPr/>
        </p:nvSpPr>
        <p:spPr>
          <a:xfrm>
            <a:off x="1593012" y="155865"/>
            <a:ext cx="6094200" cy="59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dirty="0"/>
              <a:t>Exploração dos Dados </a:t>
            </a:r>
          </a:p>
        </p:txBody>
      </p:sp>
      <p:sp>
        <p:nvSpPr>
          <p:cNvPr id="2" name="Retângulo 1">
            <a:extLst>
              <a:ext uri="{FF2B5EF4-FFF2-40B4-BE49-F238E27FC236}">
                <a16:creationId xmlns:a16="http://schemas.microsoft.com/office/drawing/2014/main" id="{FF689B72-9225-86E2-D5CB-D13BF67DDBFC}"/>
              </a:ext>
            </a:extLst>
          </p:cNvPr>
          <p:cNvSpPr/>
          <p:nvPr/>
        </p:nvSpPr>
        <p:spPr>
          <a:xfrm>
            <a:off x="211166" y="789709"/>
            <a:ext cx="8721668" cy="4225636"/>
          </a:xfrm>
          <a:prstGeom prst="rect">
            <a:avLst/>
          </a:prstGeom>
          <a:solidFill>
            <a:schemeClr val="tx1"/>
          </a:solid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793D7956-F055-0950-EE4D-5FFF94FC1CFB}"/>
              </a:ext>
            </a:extLst>
          </p:cNvPr>
          <p:cNvPicPr>
            <a:picLocks noChangeAspect="1"/>
          </p:cNvPicPr>
          <p:nvPr/>
        </p:nvPicPr>
        <p:blipFill>
          <a:blip r:embed="rId3"/>
          <a:stretch>
            <a:fillRect/>
          </a:stretch>
        </p:blipFill>
        <p:spPr>
          <a:xfrm>
            <a:off x="287687" y="1594709"/>
            <a:ext cx="3245982" cy="2615636"/>
          </a:xfrm>
          <a:prstGeom prst="rect">
            <a:avLst/>
          </a:prstGeom>
        </p:spPr>
      </p:pic>
      <p:pic>
        <p:nvPicPr>
          <p:cNvPr id="7" name="Imagem 6">
            <a:extLst>
              <a:ext uri="{FF2B5EF4-FFF2-40B4-BE49-F238E27FC236}">
                <a16:creationId xmlns:a16="http://schemas.microsoft.com/office/drawing/2014/main" id="{6C015D3F-0F00-D0A9-0672-26E09376256C}"/>
              </a:ext>
            </a:extLst>
          </p:cNvPr>
          <p:cNvPicPr>
            <a:picLocks noChangeAspect="1"/>
          </p:cNvPicPr>
          <p:nvPr/>
        </p:nvPicPr>
        <p:blipFill>
          <a:blip r:embed="rId4"/>
          <a:stretch>
            <a:fillRect/>
          </a:stretch>
        </p:blipFill>
        <p:spPr>
          <a:xfrm>
            <a:off x="3610190" y="1403842"/>
            <a:ext cx="2802488" cy="2806503"/>
          </a:xfrm>
          <a:prstGeom prst="rect">
            <a:avLst/>
          </a:prstGeom>
        </p:spPr>
      </p:pic>
      <p:sp>
        <p:nvSpPr>
          <p:cNvPr id="8" name="Rectangle 5">
            <a:extLst>
              <a:ext uri="{FF2B5EF4-FFF2-40B4-BE49-F238E27FC236}">
                <a16:creationId xmlns:a16="http://schemas.microsoft.com/office/drawing/2014/main" id="{9F387177-E4A3-FD44-57C1-831617F16160}"/>
              </a:ext>
            </a:extLst>
          </p:cNvPr>
          <p:cNvSpPr>
            <a:spLocks noChangeArrowheads="1"/>
          </p:cNvSpPr>
          <p:nvPr/>
        </p:nvSpPr>
        <p:spPr bwMode="auto">
          <a:xfrm>
            <a:off x="6489199" y="986618"/>
            <a:ext cx="2367114" cy="3831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Antes de visualizar dados no Power BI, uma Exploração de Dados Inicial (EDA) simples é essencial para entender as bases de dados.</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Este processo inclui:</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Verificação da Qualidade: Avaliação de valores ausentes, duplicados e erros de formatação.</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Análise Descritiva: Uso de estatísticas descritivas para entender as características gerais dos dados.</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Visualização de Dados: Criação de gráficos básicos para visualizar distribuições e identificar outliers.</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Correlação entre Variáveis: Análise das relações entre variáveis para detectar correlações importantes.</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Essa abordagem assegura que os dados estejam prontos para análises mais detalhadas e decisões baseadas em evidências.</a:t>
            </a:r>
          </a:p>
        </p:txBody>
      </p:sp>
      <p:sp>
        <p:nvSpPr>
          <p:cNvPr id="9" name="Rectangle 5">
            <a:extLst>
              <a:ext uri="{FF2B5EF4-FFF2-40B4-BE49-F238E27FC236}">
                <a16:creationId xmlns:a16="http://schemas.microsoft.com/office/drawing/2014/main" id="{C84F2DDA-A5A0-3981-9417-9744237D1B68}"/>
              </a:ext>
            </a:extLst>
          </p:cNvPr>
          <p:cNvSpPr>
            <a:spLocks noChangeArrowheads="1"/>
          </p:cNvSpPr>
          <p:nvPr/>
        </p:nvSpPr>
        <p:spPr bwMode="auto">
          <a:xfrm>
            <a:off x="211166" y="4266597"/>
            <a:ext cx="5869056"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pt-BR" altLang="pt-BR" sz="900" dirty="0">
                <a:solidFill>
                  <a:schemeClr val="bg1"/>
                </a:solidFill>
                <a:latin typeface="Arial" panose="020B0604020202020204" pitchFamily="34" charset="0"/>
              </a:rPr>
              <a:t>Código Disponível na pasta de entrega</a:t>
            </a:r>
            <a:r>
              <a:rPr lang="en-US" altLang="pt-BR" sz="900" dirty="0">
                <a:solidFill>
                  <a:schemeClr val="bg1"/>
                </a:solidFill>
                <a:latin typeface="Arial" panose="020B0604020202020204" pitchFamily="34" charset="0"/>
              </a:rPr>
              <a:t>: EDA_NPS</a:t>
            </a:r>
            <a:endParaRPr kumimoji="0" lang="pt-BR" altLang="pt-BR" sz="90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19448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Google Shape;373;p60">
            <a:extLst>
              <a:ext uri="{FF2B5EF4-FFF2-40B4-BE49-F238E27FC236}">
                <a16:creationId xmlns:a16="http://schemas.microsoft.com/office/drawing/2014/main" id="{1136E71D-6DD2-EDC4-9D8C-D06B3CA4CC77}"/>
              </a:ext>
            </a:extLst>
          </p:cNvPr>
          <p:cNvSpPr txBox="1">
            <a:spLocks/>
          </p:cNvSpPr>
          <p:nvPr/>
        </p:nvSpPr>
        <p:spPr>
          <a:xfrm>
            <a:off x="1593012" y="155865"/>
            <a:ext cx="6094200" cy="59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dirty="0"/>
              <a:t>Solução Final – Infra de Dados</a:t>
            </a:r>
          </a:p>
        </p:txBody>
      </p:sp>
      <p:sp>
        <p:nvSpPr>
          <p:cNvPr id="2" name="Retângulo 1">
            <a:extLst>
              <a:ext uri="{FF2B5EF4-FFF2-40B4-BE49-F238E27FC236}">
                <a16:creationId xmlns:a16="http://schemas.microsoft.com/office/drawing/2014/main" id="{FF689B72-9225-86E2-D5CB-D13BF67DDBFC}"/>
              </a:ext>
            </a:extLst>
          </p:cNvPr>
          <p:cNvSpPr/>
          <p:nvPr/>
        </p:nvSpPr>
        <p:spPr>
          <a:xfrm>
            <a:off x="211166" y="789709"/>
            <a:ext cx="8721668" cy="4225636"/>
          </a:xfrm>
          <a:prstGeom prst="rect">
            <a:avLst/>
          </a:prstGeom>
          <a:solidFill>
            <a:schemeClr val="tx1"/>
          </a:solid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60B4C739-5706-F3DD-2A0E-F909359453FB}"/>
              </a:ext>
            </a:extLst>
          </p:cNvPr>
          <p:cNvPicPr>
            <a:picLocks noChangeAspect="1"/>
          </p:cNvPicPr>
          <p:nvPr/>
        </p:nvPicPr>
        <p:blipFill>
          <a:blip r:embed="rId3"/>
          <a:stretch>
            <a:fillRect/>
          </a:stretch>
        </p:blipFill>
        <p:spPr>
          <a:xfrm>
            <a:off x="395526" y="1094658"/>
            <a:ext cx="3110111" cy="3823704"/>
          </a:xfrm>
          <a:prstGeom prst="rect">
            <a:avLst/>
          </a:prstGeom>
        </p:spPr>
      </p:pic>
      <p:pic>
        <p:nvPicPr>
          <p:cNvPr id="1026" name="Picture 2" descr="Microsoft Fabric: Workspace access, Item level access, SQL policy and  object level security – Shabnam Watson's Blog">
            <a:extLst>
              <a:ext uri="{FF2B5EF4-FFF2-40B4-BE49-F238E27FC236}">
                <a16:creationId xmlns:a16="http://schemas.microsoft.com/office/drawing/2014/main" id="{D7C41EEB-6045-6991-CED9-182C8DB83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9283" y="1094658"/>
            <a:ext cx="3158096" cy="38237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5">
            <a:extLst>
              <a:ext uri="{FF2B5EF4-FFF2-40B4-BE49-F238E27FC236}">
                <a16:creationId xmlns:a16="http://schemas.microsoft.com/office/drawing/2014/main" id="{97CAE028-1333-6666-AF4F-2BD1D89863FD}"/>
              </a:ext>
            </a:extLst>
          </p:cNvPr>
          <p:cNvSpPr>
            <a:spLocks noChangeArrowheads="1"/>
          </p:cNvSpPr>
          <p:nvPr/>
        </p:nvSpPr>
        <p:spPr bwMode="auto">
          <a:xfrm>
            <a:off x="6800109" y="1011531"/>
            <a:ext cx="205620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Para nossa entrega final da Luna, estaremos utilizando o </a:t>
            </a:r>
            <a:r>
              <a:rPr kumimoji="0" lang="pt-BR" altLang="pt-BR" sz="900" i="0" u="none" strike="noStrike" cap="none" normalizeH="0" baseline="0" dirty="0" err="1">
                <a:ln>
                  <a:noFill/>
                </a:ln>
                <a:solidFill>
                  <a:schemeClr val="bg1"/>
                </a:solidFill>
                <a:effectLst/>
                <a:latin typeface="Arial" panose="020B0604020202020204" pitchFamily="34" charset="0"/>
              </a:rPr>
              <a:t>Workspace</a:t>
            </a:r>
            <a:r>
              <a:rPr kumimoji="0" lang="pt-BR" altLang="pt-BR" sz="900" i="0" u="none" strike="noStrike" cap="none" normalizeH="0" baseline="0" dirty="0">
                <a:ln>
                  <a:noFill/>
                </a:ln>
                <a:solidFill>
                  <a:schemeClr val="bg1"/>
                </a:solidFill>
                <a:effectLst/>
                <a:latin typeface="Arial" panose="020B0604020202020204" pitchFamily="34" charset="0"/>
              </a:rPr>
              <a:t> </a:t>
            </a:r>
            <a:r>
              <a:rPr kumimoji="0" lang="pt-BR" altLang="pt-BR" sz="900" i="0" u="none" strike="noStrike" cap="none" normalizeH="0" baseline="0" dirty="0" err="1">
                <a:ln>
                  <a:noFill/>
                </a:ln>
                <a:solidFill>
                  <a:schemeClr val="bg1"/>
                </a:solidFill>
                <a:effectLst/>
                <a:latin typeface="Arial" panose="020B0604020202020204" pitchFamily="34" charset="0"/>
              </a:rPr>
              <a:t>Fabric</a:t>
            </a:r>
            <a:r>
              <a:rPr kumimoji="0" lang="pt-BR" altLang="pt-BR" sz="900" i="0" u="none" strike="noStrike" cap="none" normalizeH="0" baseline="0" dirty="0">
                <a:ln>
                  <a:noFill/>
                </a:ln>
                <a:solidFill>
                  <a:schemeClr val="bg1"/>
                </a:solidFill>
                <a:effectLst/>
                <a:latin typeface="Arial" panose="020B0604020202020204" pitchFamily="34" charset="0"/>
              </a:rPr>
              <a:t> Cloud, aonde podemos integrar todas as etapas do Pipeline de Extração, tratamento, scripts em Python e a Visualização e Consulta de Insights final que é o modelo semântico e Relatório em Power BI, contanto inclusive com uma ferramenta de prompts, aonde o próprio usuários via poder realizar as análises.</a:t>
            </a:r>
          </a:p>
        </p:txBody>
      </p:sp>
      <p:sp>
        <p:nvSpPr>
          <p:cNvPr id="11" name="Rectangle 5">
            <a:extLst>
              <a:ext uri="{FF2B5EF4-FFF2-40B4-BE49-F238E27FC236}">
                <a16:creationId xmlns:a16="http://schemas.microsoft.com/office/drawing/2014/main" id="{E5F91011-017C-D4EA-51A1-86B3E495FD10}"/>
              </a:ext>
            </a:extLst>
          </p:cNvPr>
          <p:cNvSpPr>
            <a:spLocks noChangeArrowheads="1"/>
          </p:cNvSpPr>
          <p:nvPr/>
        </p:nvSpPr>
        <p:spPr bwMode="auto">
          <a:xfrm>
            <a:off x="6800109" y="2677603"/>
            <a:ext cx="205620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A consolidação no </a:t>
            </a:r>
            <a:r>
              <a:rPr kumimoji="0" lang="pt-BR" altLang="pt-BR" sz="900" i="0" u="none" strike="noStrike" cap="none" normalizeH="0" baseline="0" dirty="0" err="1">
                <a:ln>
                  <a:noFill/>
                </a:ln>
                <a:solidFill>
                  <a:schemeClr val="bg1"/>
                </a:solidFill>
                <a:effectLst/>
                <a:latin typeface="Arial" panose="020B0604020202020204" pitchFamily="34" charset="0"/>
              </a:rPr>
              <a:t>Fabric</a:t>
            </a:r>
            <a:r>
              <a:rPr kumimoji="0" lang="pt-BR" altLang="pt-BR" sz="900" i="0" u="none" strike="noStrike" cap="none" normalizeH="0" baseline="0" dirty="0">
                <a:ln>
                  <a:noFill/>
                </a:ln>
                <a:solidFill>
                  <a:schemeClr val="bg1"/>
                </a:solidFill>
                <a:effectLst/>
                <a:latin typeface="Arial" panose="020B0604020202020204" pitchFamily="34" charset="0"/>
              </a:rPr>
              <a:t> é um passo extremamente importante em nosso projeto, pois podemos condensar todas as etapas em um único ambiente, acompanhar as atualizações e erros no fluxo, assim como reduzir o número de ferramentas utilizadas, pois o </a:t>
            </a:r>
            <a:r>
              <a:rPr kumimoji="0" lang="pt-BR" altLang="pt-BR" sz="900" i="0" u="none" strike="noStrike" cap="none" normalizeH="0" baseline="0" dirty="0" err="1">
                <a:ln>
                  <a:noFill/>
                </a:ln>
                <a:solidFill>
                  <a:schemeClr val="bg1"/>
                </a:solidFill>
                <a:effectLst/>
                <a:latin typeface="Arial" panose="020B0604020202020204" pitchFamily="34" charset="0"/>
              </a:rPr>
              <a:t>Fabric</a:t>
            </a:r>
            <a:r>
              <a:rPr kumimoji="0" lang="pt-BR" altLang="pt-BR" sz="900" i="0" u="none" strike="noStrike" cap="none" normalizeH="0" baseline="0" dirty="0">
                <a:ln>
                  <a:noFill/>
                </a:ln>
                <a:solidFill>
                  <a:schemeClr val="bg1"/>
                </a:solidFill>
                <a:effectLst/>
                <a:latin typeface="Arial" panose="020B0604020202020204" pitchFamily="34" charset="0"/>
              </a:rPr>
              <a:t> dispõe de</a:t>
            </a:r>
            <a:r>
              <a:rPr kumimoji="0" lang="en-US" altLang="pt-BR" sz="900" i="0" u="none" strike="noStrike" cap="none" normalizeH="0" baseline="0" dirty="0">
                <a:ln>
                  <a:noFill/>
                </a:ln>
                <a:solidFill>
                  <a:schemeClr val="bg1"/>
                </a:solidFill>
                <a:effectLst/>
                <a:latin typeface="Arial" panose="020B0604020202020204" pitchFamily="34" charset="0"/>
              </a:rPr>
              <a:t>:</a:t>
            </a:r>
            <a:br>
              <a:rPr kumimoji="0" lang="en-US" altLang="pt-BR" sz="900" i="0" u="none" strike="noStrike" cap="none" normalizeH="0" baseline="0" dirty="0">
                <a:ln>
                  <a:noFill/>
                </a:ln>
                <a:solidFill>
                  <a:schemeClr val="bg1"/>
                </a:solidFill>
                <a:effectLst/>
                <a:latin typeface="Arial" panose="020B0604020202020204" pitchFamily="34" charset="0"/>
              </a:rPr>
            </a:br>
            <a:br>
              <a:rPr kumimoji="0" lang="en-US" altLang="pt-BR" sz="900" i="0" u="none" strike="noStrike" cap="none" normalizeH="0" baseline="0" dirty="0">
                <a:ln>
                  <a:noFill/>
                </a:ln>
                <a:solidFill>
                  <a:schemeClr val="bg1"/>
                </a:solidFill>
                <a:effectLst/>
                <a:latin typeface="Arial" panose="020B0604020202020204" pitchFamily="34" charset="0"/>
              </a:rPr>
            </a:br>
            <a:r>
              <a:rPr kumimoji="0" lang="en-US" altLang="pt-BR" sz="900" i="0" u="none" strike="noStrike" cap="none" normalizeH="0" baseline="0" dirty="0">
                <a:ln>
                  <a:noFill/>
                </a:ln>
                <a:solidFill>
                  <a:schemeClr val="bg1"/>
                </a:solidFill>
                <a:effectLst/>
                <a:latin typeface="Arial" panose="020B0604020202020204" pitchFamily="34" charset="0"/>
              </a:rPr>
              <a:t>- Data Lake</a:t>
            </a:r>
          </a:p>
          <a:p>
            <a:pPr marL="171450" marR="0" lvl="0" indent="-171450" algn="just" defTabSz="914400" rtl="0" eaLnBrk="0" fontAlgn="base" latinLnBrk="0" hangingPunct="0">
              <a:lnSpc>
                <a:spcPct val="100000"/>
              </a:lnSpc>
              <a:spcBef>
                <a:spcPct val="0"/>
              </a:spcBef>
              <a:spcAft>
                <a:spcPct val="0"/>
              </a:spcAft>
              <a:buClrTx/>
              <a:buSzTx/>
              <a:buFontTx/>
              <a:buChar char="-"/>
              <a:tabLst/>
            </a:pPr>
            <a:r>
              <a:rPr lang="en-US" altLang="pt-BR" sz="900" dirty="0">
                <a:solidFill>
                  <a:schemeClr val="bg1"/>
                </a:solidFill>
                <a:latin typeface="Arial" panose="020B0604020202020204" pitchFamily="34" charset="0"/>
              </a:rPr>
              <a:t>Data Warehouse</a:t>
            </a:r>
            <a:endParaRPr lang="pt-BR" altLang="pt-BR" sz="900" dirty="0">
              <a:solidFill>
                <a:schemeClr val="bg1"/>
              </a:solidFill>
              <a:latin typeface="Arial" panose="020B0604020202020204" pitchFamily="34" charset="0"/>
            </a:endParaRPr>
          </a:p>
          <a:p>
            <a:pPr marL="171450" marR="0" lvl="0" indent="-171450" algn="just" defTabSz="914400" rtl="0" eaLnBrk="0" fontAlgn="base" latinLnBrk="0" hangingPunct="0">
              <a:lnSpc>
                <a:spcPct val="100000"/>
              </a:lnSpc>
              <a:spcBef>
                <a:spcPct val="0"/>
              </a:spcBef>
              <a:spcAft>
                <a:spcPct val="0"/>
              </a:spcAft>
              <a:buClrTx/>
              <a:buSzTx/>
              <a:buFontTx/>
              <a:buChar char="-"/>
              <a:tabLst/>
            </a:pPr>
            <a:r>
              <a:rPr lang="pt-BR" altLang="pt-BR" sz="900" dirty="0" err="1">
                <a:solidFill>
                  <a:schemeClr val="bg1"/>
                </a:solidFill>
                <a:latin typeface="Arial" panose="020B0604020202020204" pitchFamily="34" charset="0"/>
              </a:rPr>
              <a:t>Py</a:t>
            </a:r>
            <a:r>
              <a:rPr lang="pt-BR" altLang="pt-BR" sz="900" dirty="0">
                <a:solidFill>
                  <a:schemeClr val="bg1"/>
                </a:solidFill>
                <a:latin typeface="Arial" panose="020B0604020202020204" pitchFamily="34" charset="0"/>
              </a:rPr>
              <a:t> Notebooks</a:t>
            </a:r>
          </a:p>
          <a:p>
            <a:pPr marL="171450" marR="0" lvl="0" indent="-171450" algn="just" defTabSz="914400" rtl="0" eaLnBrk="0" fontAlgn="base" latinLnBrk="0" hangingPunct="0">
              <a:lnSpc>
                <a:spcPct val="100000"/>
              </a:lnSpc>
              <a:spcBef>
                <a:spcPct val="0"/>
              </a:spcBef>
              <a:spcAft>
                <a:spcPct val="0"/>
              </a:spcAft>
              <a:buClrTx/>
              <a:buSzTx/>
              <a:buFontTx/>
              <a:buChar char="-"/>
              <a:tabLst/>
            </a:pPr>
            <a:r>
              <a:rPr lang="pt-BR" altLang="pt-BR" sz="900" dirty="0">
                <a:solidFill>
                  <a:schemeClr val="bg1"/>
                </a:solidFill>
                <a:latin typeface="Arial" panose="020B0604020202020204" pitchFamily="34" charset="0"/>
              </a:rPr>
              <a:t>SQL</a:t>
            </a:r>
          </a:p>
          <a:p>
            <a:pPr marL="171450" marR="0" lvl="0" indent="-171450" algn="just" defTabSz="914400" rtl="0" eaLnBrk="0" fontAlgn="base" latinLnBrk="0" hangingPunct="0">
              <a:lnSpc>
                <a:spcPct val="100000"/>
              </a:lnSpc>
              <a:spcBef>
                <a:spcPct val="0"/>
              </a:spcBef>
              <a:spcAft>
                <a:spcPct val="0"/>
              </a:spcAft>
              <a:buClrTx/>
              <a:buSzTx/>
              <a:buFontTx/>
              <a:buChar char="-"/>
              <a:tabLst/>
            </a:pPr>
            <a:r>
              <a:rPr lang="pt-BR" altLang="pt-BR" sz="900" dirty="0" err="1">
                <a:solidFill>
                  <a:schemeClr val="bg1"/>
                </a:solidFill>
                <a:latin typeface="Arial" panose="020B0604020202020204" pitchFamily="34" charset="0"/>
              </a:rPr>
              <a:t>Synapse</a:t>
            </a:r>
            <a:endParaRPr lang="pt-BR" altLang="pt-BR" sz="900" dirty="0">
              <a:solidFill>
                <a:schemeClr val="bg1"/>
              </a:solidFill>
              <a:latin typeface="Arial" panose="020B0604020202020204" pitchFamily="34" charset="0"/>
            </a:endParaRPr>
          </a:p>
          <a:p>
            <a:pPr marL="171450" marR="0" lvl="0" indent="-171450" algn="just" defTabSz="914400" rtl="0" eaLnBrk="0" fontAlgn="base" latinLnBrk="0" hangingPunct="0">
              <a:lnSpc>
                <a:spcPct val="100000"/>
              </a:lnSpc>
              <a:spcBef>
                <a:spcPct val="0"/>
              </a:spcBef>
              <a:spcAft>
                <a:spcPct val="0"/>
              </a:spcAft>
              <a:buClrTx/>
              <a:buSzTx/>
              <a:buFontTx/>
              <a:buChar char="-"/>
              <a:tabLst/>
            </a:pPr>
            <a:r>
              <a:rPr lang="pt-BR" altLang="pt-BR" sz="900" dirty="0">
                <a:solidFill>
                  <a:schemeClr val="bg1"/>
                </a:solidFill>
                <a:latin typeface="Arial" panose="020B0604020202020204" pitchFamily="34" charset="0"/>
              </a:rPr>
              <a:t>Power BI</a:t>
            </a:r>
            <a:endParaRPr lang="en-US" altLang="pt-BR" sz="900" dirty="0">
              <a:solidFill>
                <a:schemeClr val="bg1"/>
              </a:solidFill>
              <a:latin typeface="Arial" panose="020B0604020202020204" pitchFamily="34" charset="0"/>
            </a:endParaRPr>
          </a:p>
        </p:txBody>
      </p:sp>
    </p:spTree>
    <p:extLst>
      <p:ext uri="{BB962C8B-B14F-4D97-AF65-F5344CB8AC3E}">
        <p14:creationId xmlns:p14="http://schemas.microsoft.com/office/powerpoint/2010/main" val="231617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Google Shape;373;p60">
            <a:extLst>
              <a:ext uri="{FF2B5EF4-FFF2-40B4-BE49-F238E27FC236}">
                <a16:creationId xmlns:a16="http://schemas.microsoft.com/office/drawing/2014/main" id="{1136E71D-6DD2-EDC4-9D8C-D06B3CA4CC77}"/>
              </a:ext>
            </a:extLst>
          </p:cNvPr>
          <p:cNvSpPr txBox="1">
            <a:spLocks/>
          </p:cNvSpPr>
          <p:nvPr/>
        </p:nvSpPr>
        <p:spPr>
          <a:xfrm>
            <a:off x="1593012" y="155865"/>
            <a:ext cx="6094200" cy="59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dirty="0"/>
              <a:t>Solução Final – Leitura de Áudios</a:t>
            </a:r>
          </a:p>
        </p:txBody>
      </p:sp>
      <p:sp>
        <p:nvSpPr>
          <p:cNvPr id="2" name="Retângulo 1">
            <a:extLst>
              <a:ext uri="{FF2B5EF4-FFF2-40B4-BE49-F238E27FC236}">
                <a16:creationId xmlns:a16="http://schemas.microsoft.com/office/drawing/2014/main" id="{FF689B72-9225-86E2-D5CB-D13BF67DDBFC}"/>
              </a:ext>
            </a:extLst>
          </p:cNvPr>
          <p:cNvSpPr/>
          <p:nvPr/>
        </p:nvSpPr>
        <p:spPr>
          <a:xfrm>
            <a:off x="211166" y="789709"/>
            <a:ext cx="8721668" cy="4225636"/>
          </a:xfrm>
          <a:prstGeom prst="rect">
            <a:avLst/>
          </a:prstGeom>
          <a:solidFill>
            <a:schemeClr val="tx1"/>
          </a:solid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angle 5">
            <a:extLst>
              <a:ext uri="{FF2B5EF4-FFF2-40B4-BE49-F238E27FC236}">
                <a16:creationId xmlns:a16="http://schemas.microsoft.com/office/drawing/2014/main" id="{97CAE028-1333-6666-AF4F-2BD1D89863FD}"/>
              </a:ext>
            </a:extLst>
          </p:cNvPr>
          <p:cNvSpPr>
            <a:spLocks noChangeArrowheads="1"/>
          </p:cNvSpPr>
          <p:nvPr/>
        </p:nvSpPr>
        <p:spPr bwMode="auto">
          <a:xfrm>
            <a:off x="368229" y="2497380"/>
            <a:ext cx="840754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Os três modelos de processamento de áudio desenvolvidos para extrair metadados apresentam abordagens distintas, cada um com suas próprias características e vantagens.</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O primeiro modelo, LeituraAudios_ModeloTreino01, utiliza o Google Speech </a:t>
            </a:r>
            <a:r>
              <a:rPr kumimoji="0" lang="pt-BR" altLang="pt-BR" sz="900" i="0" u="none" strike="noStrike" cap="none" normalizeH="0" baseline="0" dirty="0" err="1">
                <a:ln>
                  <a:noFill/>
                </a:ln>
                <a:solidFill>
                  <a:schemeClr val="bg1"/>
                </a:solidFill>
                <a:effectLst/>
                <a:latin typeface="Arial" panose="020B0604020202020204" pitchFamily="34" charset="0"/>
              </a:rPr>
              <a:t>Recognition</a:t>
            </a:r>
            <a:r>
              <a:rPr kumimoji="0" lang="pt-BR" altLang="pt-BR" sz="900" i="0" u="none" strike="noStrike" cap="none" normalizeH="0" baseline="0" dirty="0">
                <a:ln>
                  <a:noFill/>
                </a:ln>
                <a:solidFill>
                  <a:schemeClr val="bg1"/>
                </a:solidFill>
                <a:effectLst/>
                <a:latin typeface="Arial" panose="020B0604020202020204" pitchFamily="34" charset="0"/>
              </a:rPr>
              <a:t> para transcrição de áudio e a biblioteca </a:t>
            </a:r>
            <a:r>
              <a:rPr kumimoji="0" lang="pt-BR" altLang="pt-BR" sz="900" i="0" u="none" strike="noStrike" cap="none" normalizeH="0" baseline="0" dirty="0" err="1">
                <a:ln>
                  <a:noFill/>
                </a:ln>
                <a:solidFill>
                  <a:schemeClr val="bg1"/>
                </a:solidFill>
                <a:effectLst/>
                <a:latin typeface="Arial" panose="020B0604020202020204" pitchFamily="34" charset="0"/>
              </a:rPr>
              <a:t>spaCy</a:t>
            </a:r>
            <a:r>
              <a:rPr kumimoji="0" lang="pt-BR" altLang="pt-BR" sz="900" i="0" u="none" strike="noStrike" cap="none" normalizeH="0" baseline="0" dirty="0">
                <a:ln>
                  <a:noFill/>
                </a:ln>
                <a:solidFill>
                  <a:schemeClr val="bg1"/>
                </a:solidFill>
                <a:effectLst/>
                <a:latin typeface="Arial" panose="020B0604020202020204" pitchFamily="34" charset="0"/>
              </a:rPr>
              <a:t> para uma análise avançada de linguagem natural. Esta combinação oferece um bom equilíbrio entre precisão e complexidade, sendo eficaz na extração de entidades nomeadas e outros metadados relevantes. </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O segundo modelo, LeituraAudios_ModeloTreino02, se diferencia ao empregar a biblioteca </a:t>
            </a:r>
            <a:r>
              <a:rPr kumimoji="0" lang="pt-BR" altLang="pt-BR" sz="900" i="0" u="none" strike="noStrike" cap="none" normalizeH="0" baseline="0" dirty="0" err="1">
                <a:ln>
                  <a:noFill/>
                </a:ln>
                <a:solidFill>
                  <a:schemeClr val="bg1"/>
                </a:solidFill>
                <a:effectLst/>
                <a:latin typeface="Arial" panose="020B0604020202020204" pitchFamily="34" charset="0"/>
              </a:rPr>
              <a:t>Whisper</a:t>
            </a:r>
            <a:r>
              <a:rPr kumimoji="0" lang="pt-BR" altLang="pt-BR" sz="900" i="0" u="none" strike="noStrike" cap="none" normalizeH="0" baseline="0" dirty="0">
                <a:ln>
                  <a:noFill/>
                </a:ln>
                <a:solidFill>
                  <a:schemeClr val="bg1"/>
                </a:solidFill>
                <a:effectLst/>
                <a:latin typeface="Arial" panose="020B0604020202020204" pitchFamily="34" charset="0"/>
              </a:rPr>
              <a:t> da OpenAI para transcrição offline, complementada pelo uso do NLTK para processamento de linguagem natural. Esta abordagem tem o potencial de oferecer maior precisão em transcrições, especialmente em ambientes com áudio mais complexo, embora à custa de uma maior complexidade computacional. </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Por fim, o terceiro modelo, LeituraAudios_ModeloTreino03, adota uma abordagem mais simplificada. Ele também utiliza o Google Speech </a:t>
            </a:r>
            <a:r>
              <a:rPr kumimoji="0" lang="pt-BR" altLang="pt-BR" sz="900" i="0" u="none" strike="noStrike" cap="none" normalizeH="0" baseline="0" dirty="0" err="1">
                <a:ln>
                  <a:noFill/>
                </a:ln>
                <a:solidFill>
                  <a:schemeClr val="bg1"/>
                </a:solidFill>
                <a:effectLst/>
                <a:latin typeface="Arial" panose="020B0604020202020204" pitchFamily="34" charset="0"/>
              </a:rPr>
              <a:t>Recognition</a:t>
            </a:r>
            <a:r>
              <a:rPr kumimoji="0" lang="pt-BR" altLang="pt-BR" sz="900" i="0" u="none" strike="noStrike" cap="none" normalizeH="0" baseline="0" dirty="0">
                <a:ln>
                  <a:noFill/>
                </a:ln>
                <a:solidFill>
                  <a:schemeClr val="bg1"/>
                </a:solidFill>
                <a:effectLst/>
                <a:latin typeface="Arial" panose="020B0604020202020204" pitchFamily="34" charset="0"/>
              </a:rPr>
              <a:t> para transcrição, mas aplica técnicas mais básicas de processamento de texto para a extração de metadados. Este modelo é mais leve e tem menos dependências, o que pode resultar em um processamento mais rápido, ainda que possivelmente com menor precisão em comparação com os outros dois.</a:t>
            </a:r>
          </a:p>
        </p:txBody>
      </p:sp>
      <p:pic>
        <p:nvPicPr>
          <p:cNvPr id="5" name="Imagem 4">
            <a:extLst>
              <a:ext uri="{FF2B5EF4-FFF2-40B4-BE49-F238E27FC236}">
                <a16:creationId xmlns:a16="http://schemas.microsoft.com/office/drawing/2014/main" id="{1CFD5CC4-3D9D-763F-746E-FFFDB4131881}"/>
              </a:ext>
            </a:extLst>
          </p:cNvPr>
          <p:cNvPicPr>
            <a:picLocks noChangeAspect="1"/>
          </p:cNvPicPr>
          <p:nvPr/>
        </p:nvPicPr>
        <p:blipFill>
          <a:blip r:embed="rId3"/>
          <a:stretch>
            <a:fillRect/>
          </a:stretch>
        </p:blipFill>
        <p:spPr>
          <a:xfrm>
            <a:off x="383168" y="951542"/>
            <a:ext cx="2419688" cy="1314633"/>
          </a:xfrm>
          <a:prstGeom prst="rect">
            <a:avLst/>
          </a:prstGeom>
        </p:spPr>
      </p:pic>
    </p:spTree>
    <p:extLst>
      <p:ext uri="{BB962C8B-B14F-4D97-AF65-F5344CB8AC3E}">
        <p14:creationId xmlns:p14="http://schemas.microsoft.com/office/powerpoint/2010/main" val="161164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Google Shape;373;p60">
            <a:extLst>
              <a:ext uri="{FF2B5EF4-FFF2-40B4-BE49-F238E27FC236}">
                <a16:creationId xmlns:a16="http://schemas.microsoft.com/office/drawing/2014/main" id="{1136E71D-6DD2-EDC4-9D8C-D06B3CA4CC77}"/>
              </a:ext>
            </a:extLst>
          </p:cNvPr>
          <p:cNvSpPr txBox="1">
            <a:spLocks/>
          </p:cNvSpPr>
          <p:nvPr/>
        </p:nvSpPr>
        <p:spPr>
          <a:xfrm>
            <a:off x="1593012" y="155865"/>
            <a:ext cx="6094200" cy="59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dirty="0"/>
              <a:t>Solução Final – Leitura de Áudios</a:t>
            </a:r>
          </a:p>
        </p:txBody>
      </p:sp>
      <p:sp>
        <p:nvSpPr>
          <p:cNvPr id="2" name="Retângulo 1">
            <a:extLst>
              <a:ext uri="{FF2B5EF4-FFF2-40B4-BE49-F238E27FC236}">
                <a16:creationId xmlns:a16="http://schemas.microsoft.com/office/drawing/2014/main" id="{FF689B72-9225-86E2-D5CB-D13BF67DDBFC}"/>
              </a:ext>
            </a:extLst>
          </p:cNvPr>
          <p:cNvSpPr/>
          <p:nvPr/>
        </p:nvSpPr>
        <p:spPr>
          <a:xfrm>
            <a:off x="211166" y="789709"/>
            <a:ext cx="8721668" cy="4225636"/>
          </a:xfrm>
          <a:prstGeom prst="rect">
            <a:avLst/>
          </a:prstGeom>
          <a:solidFill>
            <a:schemeClr val="tx1"/>
          </a:solid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8" name="Tabela 7">
            <a:extLst>
              <a:ext uri="{FF2B5EF4-FFF2-40B4-BE49-F238E27FC236}">
                <a16:creationId xmlns:a16="http://schemas.microsoft.com/office/drawing/2014/main" id="{1F4D1722-DFEB-81C5-56F1-C5C0BAD36025}"/>
              </a:ext>
            </a:extLst>
          </p:cNvPr>
          <p:cNvGraphicFramePr>
            <a:graphicFrameLocks noGrp="1"/>
          </p:cNvGraphicFramePr>
          <p:nvPr>
            <p:extLst>
              <p:ext uri="{D42A27DB-BD31-4B8C-83A1-F6EECF244321}">
                <p14:modId xmlns:p14="http://schemas.microsoft.com/office/powerpoint/2010/main" val="2075864363"/>
              </p:ext>
            </p:extLst>
          </p:nvPr>
        </p:nvGraphicFramePr>
        <p:xfrm>
          <a:off x="635000" y="1184564"/>
          <a:ext cx="7874000" cy="3616032"/>
        </p:xfrm>
        <a:graphic>
          <a:graphicData uri="http://schemas.openxmlformats.org/drawingml/2006/table">
            <a:tbl>
              <a:tblPr>
                <a:tableStyleId>{2C228BE8-F485-48ED-97F1-908336AA62D7}</a:tableStyleId>
              </a:tblPr>
              <a:tblGrid>
                <a:gridCol w="1650335">
                  <a:extLst>
                    <a:ext uri="{9D8B030D-6E8A-4147-A177-3AD203B41FA5}">
                      <a16:colId xmlns:a16="http://schemas.microsoft.com/office/drawing/2014/main" val="1665786886"/>
                    </a:ext>
                  </a:extLst>
                </a:gridCol>
                <a:gridCol w="1916927">
                  <a:extLst>
                    <a:ext uri="{9D8B030D-6E8A-4147-A177-3AD203B41FA5}">
                      <a16:colId xmlns:a16="http://schemas.microsoft.com/office/drawing/2014/main" val="1823003034"/>
                    </a:ext>
                  </a:extLst>
                </a:gridCol>
                <a:gridCol w="2389811">
                  <a:extLst>
                    <a:ext uri="{9D8B030D-6E8A-4147-A177-3AD203B41FA5}">
                      <a16:colId xmlns:a16="http://schemas.microsoft.com/office/drawing/2014/main" val="3940081921"/>
                    </a:ext>
                  </a:extLst>
                </a:gridCol>
                <a:gridCol w="1916927">
                  <a:extLst>
                    <a:ext uri="{9D8B030D-6E8A-4147-A177-3AD203B41FA5}">
                      <a16:colId xmlns:a16="http://schemas.microsoft.com/office/drawing/2014/main" val="3041594038"/>
                    </a:ext>
                  </a:extLst>
                </a:gridCol>
              </a:tblGrid>
              <a:tr h="316363">
                <a:tc>
                  <a:txBody>
                    <a:bodyPr/>
                    <a:lstStyle/>
                    <a:p>
                      <a:pPr algn="ctr" fontAlgn="ctr"/>
                      <a:r>
                        <a:rPr lang="pt-BR" sz="1100" b="1" u="none" strike="noStrike">
                          <a:solidFill>
                            <a:schemeClr val="bg1"/>
                          </a:solidFill>
                          <a:effectLst/>
                        </a:rPr>
                        <a:t>Aspecto</a:t>
                      </a:r>
                      <a:endParaRPr lang="pt-BR" sz="1100" b="1"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1" u="none" strike="noStrike">
                          <a:solidFill>
                            <a:schemeClr val="bg1"/>
                          </a:solidFill>
                          <a:effectLst/>
                        </a:rPr>
                        <a:t>Modelo 1</a:t>
                      </a:r>
                      <a:endParaRPr lang="pt-BR" sz="1100" b="1"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1" u="none" strike="noStrike">
                          <a:solidFill>
                            <a:schemeClr val="bg1"/>
                          </a:solidFill>
                          <a:effectLst/>
                        </a:rPr>
                        <a:t>Modelo 2</a:t>
                      </a:r>
                      <a:endParaRPr lang="pt-BR" sz="1100" b="1"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1" u="none" strike="noStrike">
                          <a:solidFill>
                            <a:schemeClr val="bg1"/>
                          </a:solidFill>
                          <a:effectLst/>
                        </a:rPr>
                        <a:t>Modelo 3</a:t>
                      </a:r>
                      <a:endParaRPr lang="pt-BR" sz="1100" b="1" i="0" u="none" strike="noStrike">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956963452"/>
                  </a:ext>
                </a:extLst>
              </a:tr>
              <a:tr h="572618">
                <a:tc>
                  <a:txBody>
                    <a:bodyPr/>
                    <a:lstStyle/>
                    <a:p>
                      <a:pPr algn="ctr" fontAlgn="ctr"/>
                      <a:r>
                        <a:rPr lang="pt-BR" sz="1100" b="0" u="none" strike="noStrike">
                          <a:solidFill>
                            <a:schemeClr val="bg1"/>
                          </a:solidFill>
                          <a:effectLst/>
                        </a:rPr>
                        <a:t>Nome do Arquivo</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LeituraAudios_ModeloTreino01</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LeituraAudios_ModeloTreino02</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LeituraAudios_ModeloTreino03</a:t>
                      </a:r>
                      <a:endParaRPr lang="pt-BR" sz="1100" b="0" i="0" u="none" strike="noStrike">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268997676"/>
                  </a:ext>
                </a:extLst>
              </a:tr>
              <a:tr h="572618">
                <a:tc>
                  <a:txBody>
                    <a:bodyPr/>
                    <a:lstStyle/>
                    <a:p>
                      <a:pPr algn="ctr" fontAlgn="ctr"/>
                      <a:r>
                        <a:rPr lang="pt-BR" sz="1100" b="0" u="none" strike="noStrike">
                          <a:solidFill>
                            <a:schemeClr val="bg1"/>
                          </a:solidFill>
                          <a:effectLst/>
                        </a:rPr>
                        <a:t>Tecnologia de Transcrição</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Google Speech Recognition</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Whisper (OpenAI)</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Google Speech Recognition</a:t>
                      </a:r>
                      <a:endParaRPr lang="pt-BR" sz="1100" b="0" i="0" u="none" strike="noStrike">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847345548"/>
                  </a:ext>
                </a:extLst>
              </a:tr>
              <a:tr h="316363">
                <a:tc>
                  <a:txBody>
                    <a:bodyPr/>
                    <a:lstStyle/>
                    <a:p>
                      <a:pPr algn="ctr" fontAlgn="ctr"/>
                      <a:r>
                        <a:rPr lang="pt-BR" sz="1100" b="0" u="none" strike="noStrike">
                          <a:solidFill>
                            <a:schemeClr val="bg1"/>
                          </a:solidFill>
                          <a:effectLst/>
                        </a:rPr>
                        <a:t>Processamento de Texto</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spaCy (avançado)</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NLTK (intermediário)</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Técnicas básicas</a:t>
                      </a:r>
                      <a:endParaRPr lang="pt-BR" sz="1100" b="0" i="0" u="none" strike="noStrike">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403889895"/>
                  </a:ext>
                </a:extLst>
              </a:tr>
              <a:tr h="316363">
                <a:tc>
                  <a:txBody>
                    <a:bodyPr/>
                    <a:lstStyle/>
                    <a:p>
                      <a:pPr algn="ctr" fontAlgn="ctr"/>
                      <a:r>
                        <a:rPr lang="pt-BR" sz="1100" b="0" u="none" strike="noStrike">
                          <a:solidFill>
                            <a:schemeClr val="bg1"/>
                          </a:solidFill>
                          <a:effectLst/>
                        </a:rPr>
                        <a:t>Complexidade</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Média</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Alta</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Baixa</a:t>
                      </a:r>
                      <a:endParaRPr lang="pt-BR" sz="1100" b="0" i="0" u="none" strike="noStrike">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673599753"/>
                  </a:ext>
                </a:extLst>
              </a:tr>
              <a:tr h="316363">
                <a:tc>
                  <a:txBody>
                    <a:bodyPr/>
                    <a:lstStyle/>
                    <a:p>
                      <a:pPr algn="ctr" fontAlgn="ctr"/>
                      <a:r>
                        <a:rPr lang="pt-BR" sz="1100" b="0" u="none" strike="noStrike">
                          <a:solidFill>
                            <a:schemeClr val="bg1"/>
                          </a:solidFill>
                          <a:effectLst/>
                        </a:rPr>
                        <a:t>Dependências Principais</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spaCy</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Whisper, NLTK</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Mínimas</a:t>
                      </a:r>
                      <a:endParaRPr lang="pt-BR" sz="1100" b="0" i="0" u="none" strike="noStrike">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437204590"/>
                  </a:ext>
                </a:extLst>
              </a:tr>
              <a:tr h="572618">
                <a:tc>
                  <a:txBody>
                    <a:bodyPr/>
                    <a:lstStyle/>
                    <a:p>
                      <a:pPr algn="ctr" fontAlgn="ctr"/>
                      <a:r>
                        <a:rPr lang="pt-BR" sz="1100" b="0" u="none" strike="noStrike">
                          <a:solidFill>
                            <a:schemeClr val="bg1"/>
                          </a:solidFill>
                          <a:effectLst/>
                        </a:rPr>
                        <a:t>Precisão Esperada</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Alta em extração de entidades</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Potencialmente maior em transcrições</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Moderada</a:t>
                      </a:r>
                      <a:endParaRPr lang="pt-BR" sz="1100" b="0" i="0" u="none" strike="noStrike">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905131266"/>
                  </a:ext>
                </a:extLst>
              </a:tr>
              <a:tr h="316363">
                <a:tc>
                  <a:txBody>
                    <a:bodyPr/>
                    <a:lstStyle/>
                    <a:p>
                      <a:pPr algn="ctr" fontAlgn="ctr"/>
                      <a:r>
                        <a:rPr lang="pt-BR" sz="1100" b="0" u="none" strike="noStrike">
                          <a:solidFill>
                            <a:schemeClr val="bg1"/>
                          </a:solidFill>
                          <a:effectLst/>
                        </a:rPr>
                        <a:t>Modo de Operação</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Online</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Offline</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Online</a:t>
                      </a:r>
                      <a:endParaRPr lang="pt-BR" sz="1100" b="0" i="0" u="none" strike="noStrike">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044199056"/>
                  </a:ext>
                </a:extLst>
              </a:tr>
              <a:tr h="316363">
                <a:tc>
                  <a:txBody>
                    <a:bodyPr/>
                    <a:lstStyle/>
                    <a:p>
                      <a:pPr algn="ctr" fontAlgn="ctr"/>
                      <a:r>
                        <a:rPr lang="pt-BR" sz="1100" b="0" u="none" strike="noStrike">
                          <a:solidFill>
                            <a:schemeClr val="bg1"/>
                          </a:solidFill>
                          <a:effectLst/>
                        </a:rPr>
                        <a:t>Velocidade Relativa</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Moderada</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a:solidFill>
                            <a:schemeClr val="bg1"/>
                          </a:solidFill>
                          <a:effectLst/>
                        </a:rPr>
                        <a:t>Mais lenta</a:t>
                      </a:r>
                      <a:endParaRPr lang="pt-BR" sz="1100" b="0" i="0" u="none" strike="noStrike">
                        <a:solidFill>
                          <a:schemeClr val="bg1"/>
                        </a:solidFill>
                        <a:effectLst/>
                        <a:latin typeface="Aptos Narrow" panose="020B0004020202020204" pitchFamily="34" charset="0"/>
                      </a:endParaRPr>
                    </a:p>
                  </a:txBody>
                  <a:tcPr marL="9525" marR="9525" marT="9525" marB="0" anchor="ctr"/>
                </a:tc>
                <a:tc>
                  <a:txBody>
                    <a:bodyPr/>
                    <a:lstStyle/>
                    <a:p>
                      <a:pPr algn="ctr" fontAlgn="ctr"/>
                      <a:r>
                        <a:rPr lang="pt-BR" sz="1100" b="0" u="none" strike="noStrike" dirty="0">
                          <a:solidFill>
                            <a:schemeClr val="bg1"/>
                          </a:solidFill>
                          <a:effectLst/>
                        </a:rPr>
                        <a:t>Mais rápida</a:t>
                      </a:r>
                      <a:endParaRPr lang="pt-BR" sz="1100" b="0" i="0" u="none" strike="noStrike" dirty="0">
                        <a:solidFill>
                          <a:schemeClr val="bg1"/>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933566886"/>
                  </a:ext>
                </a:extLst>
              </a:tr>
            </a:tbl>
          </a:graphicData>
        </a:graphic>
      </p:graphicFrame>
    </p:spTree>
    <p:extLst>
      <p:ext uri="{BB962C8B-B14F-4D97-AF65-F5344CB8AC3E}">
        <p14:creationId xmlns:p14="http://schemas.microsoft.com/office/powerpoint/2010/main" val="359463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Google Shape;373;p60">
            <a:extLst>
              <a:ext uri="{FF2B5EF4-FFF2-40B4-BE49-F238E27FC236}">
                <a16:creationId xmlns:a16="http://schemas.microsoft.com/office/drawing/2014/main" id="{1136E71D-6DD2-EDC4-9D8C-D06B3CA4CC77}"/>
              </a:ext>
            </a:extLst>
          </p:cNvPr>
          <p:cNvSpPr txBox="1">
            <a:spLocks/>
          </p:cNvSpPr>
          <p:nvPr/>
        </p:nvSpPr>
        <p:spPr>
          <a:xfrm>
            <a:off x="1593012" y="155865"/>
            <a:ext cx="6094200" cy="59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dirty="0"/>
              <a:t>Solução Final – EDA Prévia</a:t>
            </a:r>
          </a:p>
        </p:txBody>
      </p:sp>
      <p:sp>
        <p:nvSpPr>
          <p:cNvPr id="2" name="Retângulo 1">
            <a:extLst>
              <a:ext uri="{FF2B5EF4-FFF2-40B4-BE49-F238E27FC236}">
                <a16:creationId xmlns:a16="http://schemas.microsoft.com/office/drawing/2014/main" id="{FF689B72-9225-86E2-D5CB-D13BF67DDBFC}"/>
              </a:ext>
            </a:extLst>
          </p:cNvPr>
          <p:cNvSpPr/>
          <p:nvPr/>
        </p:nvSpPr>
        <p:spPr>
          <a:xfrm>
            <a:off x="211166" y="789709"/>
            <a:ext cx="8721668" cy="4225636"/>
          </a:xfrm>
          <a:prstGeom prst="rect">
            <a:avLst/>
          </a:prstGeom>
          <a:solidFill>
            <a:schemeClr val="tx1"/>
          </a:solid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93F85BE1-45C6-2D7A-386E-02841FF61834}"/>
              </a:ext>
            </a:extLst>
          </p:cNvPr>
          <p:cNvPicPr>
            <a:picLocks noChangeAspect="1"/>
          </p:cNvPicPr>
          <p:nvPr/>
        </p:nvPicPr>
        <p:blipFill>
          <a:blip r:embed="rId3"/>
          <a:stretch>
            <a:fillRect/>
          </a:stretch>
        </p:blipFill>
        <p:spPr>
          <a:xfrm>
            <a:off x="315075" y="928254"/>
            <a:ext cx="4262470" cy="3927763"/>
          </a:xfrm>
          <a:prstGeom prst="rect">
            <a:avLst/>
          </a:prstGeom>
        </p:spPr>
      </p:pic>
      <p:sp>
        <p:nvSpPr>
          <p:cNvPr id="6" name="Rectangle 5">
            <a:extLst>
              <a:ext uri="{FF2B5EF4-FFF2-40B4-BE49-F238E27FC236}">
                <a16:creationId xmlns:a16="http://schemas.microsoft.com/office/drawing/2014/main" id="{FB2E17E2-33CC-8DE1-DBC9-94931D6DE818}"/>
              </a:ext>
            </a:extLst>
          </p:cNvPr>
          <p:cNvSpPr>
            <a:spLocks noChangeArrowheads="1"/>
          </p:cNvSpPr>
          <p:nvPr/>
        </p:nvSpPr>
        <p:spPr bwMode="auto">
          <a:xfrm>
            <a:off x="4640111" y="928254"/>
            <a:ext cx="4188813" cy="1212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Uma vez que os dados foram extraídos, tratados e carregados em nosso </a:t>
            </a:r>
            <a:r>
              <a:rPr kumimoji="0" lang="pt-BR" altLang="pt-BR" sz="900" i="0" u="none" strike="noStrike" cap="none" normalizeH="0" baseline="0" dirty="0" err="1">
                <a:ln>
                  <a:noFill/>
                </a:ln>
                <a:solidFill>
                  <a:schemeClr val="bg1"/>
                </a:solidFill>
                <a:effectLst/>
                <a:latin typeface="Arial" panose="020B0604020202020204" pitchFamily="34" charset="0"/>
              </a:rPr>
              <a:t>Workspace</a:t>
            </a:r>
            <a:r>
              <a:rPr kumimoji="0" lang="pt-BR" altLang="pt-BR" sz="900" i="0" u="none" strike="noStrike" cap="none" normalizeH="0" baseline="0" dirty="0">
                <a:ln>
                  <a:noFill/>
                </a:ln>
                <a:solidFill>
                  <a:schemeClr val="bg1"/>
                </a:solidFill>
                <a:effectLst/>
                <a:latin typeface="Arial" panose="020B0604020202020204" pitchFamily="34" charset="0"/>
              </a:rPr>
              <a:t>, podemos fazer uma EDA básica prévia antes de partir para a interface final.</a:t>
            </a:r>
            <a:br>
              <a:rPr kumimoji="0" lang="pt-BR" altLang="pt-BR" sz="900" i="0" u="none" strike="noStrike" cap="none" normalizeH="0" baseline="0" dirty="0">
                <a:ln>
                  <a:noFill/>
                </a:ln>
                <a:solidFill>
                  <a:schemeClr val="bg1"/>
                </a:solidFill>
                <a:effectLst/>
                <a:latin typeface="Arial" panose="020B0604020202020204" pitchFamily="34" charset="0"/>
              </a:rPr>
            </a:br>
            <a:br>
              <a:rPr kumimoji="0" lang="pt-BR" altLang="pt-BR" sz="900" i="0" u="none" strike="noStrike" cap="none" normalizeH="0" baseline="0" dirty="0">
                <a:ln>
                  <a:noFill/>
                </a:ln>
                <a:solidFill>
                  <a:schemeClr val="bg1"/>
                </a:solidFill>
                <a:effectLst/>
                <a:latin typeface="Arial" panose="020B0604020202020204" pitchFamily="34" charset="0"/>
              </a:rPr>
            </a:br>
            <a:r>
              <a:rPr kumimoji="0" lang="pt-BR" altLang="pt-BR" sz="900" i="0" u="none" strike="noStrike" cap="none" normalizeH="0" baseline="0" dirty="0">
                <a:ln>
                  <a:noFill/>
                </a:ln>
                <a:solidFill>
                  <a:schemeClr val="bg1"/>
                </a:solidFill>
                <a:effectLst/>
                <a:latin typeface="Arial" panose="020B0604020202020204" pitchFamily="34" charset="0"/>
              </a:rPr>
              <a:t>Fizemos dessa forma para cobrir pontos básicos da exploração e caso exista algum problema na base já é identificado previamente, sem impactar a visualização final e os prompts de IA que são feitos, diminuindo assim o número de distorções.</a:t>
            </a:r>
          </a:p>
        </p:txBody>
      </p:sp>
      <p:pic>
        <p:nvPicPr>
          <p:cNvPr id="9" name="Imagem 8">
            <a:extLst>
              <a:ext uri="{FF2B5EF4-FFF2-40B4-BE49-F238E27FC236}">
                <a16:creationId xmlns:a16="http://schemas.microsoft.com/office/drawing/2014/main" id="{A03C664E-A741-4735-BBCE-1D5ADDDC7225}"/>
              </a:ext>
            </a:extLst>
          </p:cNvPr>
          <p:cNvPicPr>
            <a:picLocks noChangeAspect="1"/>
          </p:cNvPicPr>
          <p:nvPr/>
        </p:nvPicPr>
        <p:blipFill>
          <a:blip r:embed="rId4"/>
          <a:stretch>
            <a:fillRect/>
          </a:stretch>
        </p:blipFill>
        <p:spPr>
          <a:xfrm>
            <a:off x="4681454" y="2341418"/>
            <a:ext cx="3428393" cy="2518064"/>
          </a:xfrm>
          <a:prstGeom prst="rect">
            <a:avLst/>
          </a:prstGeom>
        </p:spPr>
      </p:pic>
    </p:spTree>
    <p:extLst>
      <p:ext uri="{BB962C8B-B14F-4D97-AF65-F5344CB8AC3E}">
        <p14:creationId xmlns:p14="http://schemas.microsoft.com/office/powerpoint/2010/main" val="298843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Google Shape;373;p60">
            <a:extLst>
              <a:ext uri="{FF2B5EF4-FFF2-40B4-BE49-F238E27FC236}">
                <a16:creationId xmlns:a16="http://schemas.microsoft.com/office/drawing/2014/main" id="{1136E71D-6DD2-EDC4-9D8C-D06B3CA4CC77}"/>
              </a:ext>
            </a:extLst>
          </p:cNvPr>
          <p:cNvSpPr txBox="1">
            <a:spLocks/>
          </p:cNvSpPr>
          <p:nvPr/>
        </p:nvSpPr>
        <p:spPr>
          <a:xfrm>
            <a:off x="1593012" y="155865"/>
            <a:ext cx="6094200" cy="59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dirty="0"/>
              <a:t>Solução Final – Interface</a:t>
            </a:r>
          </a:p>
        </p:txBody>
      </p:sp>
      <p:sp>
        <p:nvSpPr>
          <p:cNvPr id="2" name="Retângulo 1">
            <a:extLst>
              <a:ext uri="{FF2B5EF4-FFF2-40B4-BE49-F238E27FC236}">
                <a16:creationId xmlns:a16="http://schemas.microsoft.com/office/drawing/2014/main" id="{FF689B72-9225-86E2-D5CB-D13BF67DDBFC}"/>
              </a:ext>
            </a:extLst>
          </p:cNvPr>
          <p:cNvSpPr/>
          <p:nvPr/>
        </p:nvSpPr>
        <p:spPr>
          <a:xfrm>
            <a:off x="211166" y="789709"/>
            <a:ext cx="8721668" cy="4225636"/>
          </a:xfrm>
          <a:prstGeom prst="rect">
            <a:avLst/>
          </a:prstGeom>
          <a:solidFill>
            <a:schemeClr val="tx1"/>
          </a:solid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ctangle 5">
            <a:extLst>
              <a:ext uri="{FF2B5EF4-FFF2-40B4-BE49-F238E27FC236}">
                <a16:creationId xmlns:a16="http://schemas.microsoft.com/office/drawing/2014/main" id="{FB2E17E2-33CC-8DE1-DBC9-94931D6DE818}"/>
              </a:ext>
            </a:extLst>
          </p:cNvPr>
          <p:cNvSpPr>
            <a:spLocks noChangeArrowheads="1"/>
          </p:cNvSpPr>
          <p:nvPr/>
        </p:nvSpPr>
        <p:spPr bwMode="auto">
          <a:xfrm>
            <a:off x="3906426" y="872837"/>
            <a:ext cx="4922498"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Após criarmos o </a:t>
            </a:r>
            <a:r>
              <a:rPr kumimoji="0" lang="pt-BR" altLang="pt-BR" sz="900" i="0" u="none" strike="noStrike" cap="none" normalizeH="0" baseline="0" dirty="0" err="1">
                <a:ln>
                  <a:noFill/>
                </a:ln>
                <a:solidFill>
                  <a:schemeClr val="bg1"/>
                </a:solidFill>
                <a:effectLst/>
                <a:latin typeface="Arial" panose="020B0604020202020204" pitchFamily="34" charset="0"/>
              </a:rPr>
              <a:t>Workspace</a:t>
            </a:r>
            <a:r>
              <a:rPr kumimoji="0" lang="pt-BR" altLang="pt-BR" sz="900" i="0" u="none" strike="noStrike" cap="none" normalizeH="0" baseline="0" dirty="0">
                <a:ln>
                  <a:noFill/>
                </a:ln>
                <a:solidFill>
                  <a:schemeClr val="bg1"/>
                </a:solidFill>
                <a:effectLst/>
                <a:latin typeface="Arial" panose="020B0604020202020204" pitchFamily="34" charset="0"/>
              </a:rPr>
              <a:t> para a Engenharia e Arquitetura do projeto e realizarmos a leitura e tratamento dos áudios para dados tabulares e estruturados, passamos para o desenvolvimento da interface.</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Nosso objetivo é fornecer análises simples e eficazes que ajudem o usuário a entender pontos críticos do atendimento ao cliente.</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A interface é composta por três telas principais. A primeira é o Overview, que apresenta informações macro da base e uma visão geral da situação do atendimento. A segunda é a visão analítica, que oferece o menor nível de granularidade possível e inclui a ferramenta Luna, onde o usuário pode fazer perguntas diretamente aos seus dados.</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A Luna funciona como um Self-Service BI, permitindo que os usuários explorem os dados de forma intuitiva. Por fim, temos a tela gerencial, focada no acompanhamento de metas estabelecidas e na análise do desempenho ao longo do tempo. Esta estrutura proporciona uma abordagem completa, desde a visão geral até análises detalhadas, facilitando a identificação de problemas e oportunidades de melhoria no atendimento ao cliente.</a:t>
            </a:r>
          </a:p>
        </p:txBody>
      </p:sp>
      <p:pic>
        <p:nvPicPr>
          <p:cNvPr id="10" name="Imagem 9">
            <a:extLst>
              <a:ext uri="{FF2B5EF4-FFF2-40B4-BE49-F238E27FC236}">
                <a16:creationId xmlns:a16="http://schemas.microsoft.com/office/drawing/2014/main" id="{89E7472A-C73B-4B7B-FAD0-D888B99DC77F}"/>
              </a:ext>
            </a:extLst>
          </p:cNvPr>
          <p:cNvPicPr>
            <a:picLocks noChangeAspect="1"/>
          </p:cNvPicPr>
          <p:nvPr/>
        </p:nvPicPr>
        <p:blipFill>
          <a:blip r:embed="rId3"/>
          <a:stretch>
            <a:fillRect/>
          </a:stretch>
        </p:blipFill>
        <p:spPr>
          <a:xfrm>
            <a:off x="315076" y="872837"/>
            <a:ext cx="3487440" cy="4059381"/>
          </a:xfrm>
          <a:prstGeom prst="rect">
            <a:avLst/>
          </a:prstGeom>
        </p:spPr>
      </p:pic>
      <p:sp>
        <p:nvSpPr>
          <p:cNvPr id="14" name="Retângulo 13">
            <a:extLst>
              <a:ext uri="{FF2B5EF4-FFF2-40B4-BE49-F238E27FC236}">
                <a16:creationId xmlns:a16="http://schemas.microsoft.com/office/drawing/2014/main" id="{1D761809-C68A-6352-77DE-24B6E5F5A1AF}"/>
              </a:ext>
            </a:extLst>
          </p:cNvPr>
          <p:cNvSpPr/>
          <p:nvPr/>
        </p:nvSpPr>
        <p:spPr>
          <a:xfrm>
            <a:off x="4530436" y="3664301"/>
            <a:ext cx="4298488" cy="854921"/>
          </a:xfrm>
          <a:prstGeom prst="rect">
            <a:avLst/>
          </a:prstGeom>
          <a:solidFill>
            <a:schemeClr val="tx1"/>
          </a:solid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descr="Desenho de uma mulher&#10;&#10;Descrição gerada automaticamente com confiança média">
            <a:extLst>
              <a:ext uri="{FF2B5EF4-FFF2-40B4-BE49-F238E27FC236}">
                <a16:creationId xmlns:a16="http://schemas.microsoft.com/office/drawing/2014/main" id="{DEC4E593-EABD-4562-D2F2-D0B9CBF20330}"/>
              </a:ext>
            </a:extLst>
          </p:cNvPr>
          <p:cNvPicPr>
            <a:picLocks noChangeAspect="1"/>
          </p:cNvPicPr>
          <p:nvPr/>
        </p:nvPicPr>
        <p:blipFill>
          <a:blip r:embed="rId4"/>
          <a:stretch>
            <a:fillRect/>
          </a:stretch>
        </p:blipFill>
        <p:spPr>
          <a:xfrm>
            <a:off x="4022490" y="3542253"/>
            <a:ext cx="1099019" cy="1099019"/>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98" name="Picture 2" descr="Create a Q&amp;A visual in a report - Power BI | Microsoft Learn">
            <a:extLst>
              <a:ext uri="{FF2B5EF4-FFF2-40B4-BE49-F238E27FC236}">
                <a16:creationId xmlns:a16="http://schemas.microsoft.com/office/drawing/2014/main" id="{AB5BBE8A-700F-E690-39F2-B2140905C7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9" b="61221"/>
          <a:stretch/>
        </p:blipFill>
        <p:spPr bwMode="auto">
          <a:xfrm>
            <a:off x="5199579" y="3829127"/>
            <a:ext cx="3551275" cy="50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83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Google Shape;373;p60">
            <a:extLst>
              <a:ext uri="{FF2B5EF4-FFF2-40B4-BE49-F238E27FC236}">
                <a16:creationId xmlns:a16="http://schemas.microsoft.com/office/drawing/2014/main" id="{1136E71D-6DD2-EDC4-9D8C-D06B3CA4CC77}"/>
              </a:ext>
            </a:extLst>
          </p:cNvPr>
          <p:cNvSpPr txBox="1">
            <a:spLocks/>
          </p:cNvSpPr>
          <p:nvPr/>
        </p:nvSpPr>
        <p:spPr>
          <a:xfrm>
            <a:off x="1593012" y="155865"/>
            <a:ext cx="6094200" cy="59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dirty="0"/>
              <a:t>Solução Final – Overview</a:t>
            </a:r>
          </a:p>
        </p:txBody>
      </p:sp>
      <p:sp>
        <p:nvSpPr>
          <p:cNvPr id="2" name="Retângulo 1">
            <a:extLst>
              <a:ext uri="{FF2B5EF4-FFF2-40B4-BE49-F238E27FC236}">
                <a16:creationId xmlns:a16="http://schemas.microsoft.com/office/drawing/2014/main" id="{FF689B72-9225-86E2-D5CB-D13BF67DDBFC}"/>
              </a:ext>
            </a:extLst>
          </p:cNvPr>
          <p:cNvSpPr/>
          <p:nvPr/>
        </p:nvSpPr>
        <p:spPr>
          <a:xfrm>
            <a:off x="211166" y="789709"/>
            <a:ext cx="8721668" cy="4225636"/>
          </a:xfrm>
          <a:prstGeom prst="rect">
            <a:avLst/>
          </a:prstGeom>
          <a:solidFill>
            <a:schemeClr val="tx1"/>
          </a:solid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EB0814F3-A81A-3BAF-F6B9-B7D26905061B}"/>
              </a:ext>
            </a:extLst>
          </p:cNvPr>
          <p:cNvPicPr>
            <a:picLocks noChangeAspect="1"/>
          </p:cNvPicPr>
          <p:nvPr/>
        </p:nvPicPr>
        <p:blipFill>
          <a:blip r:embed="rId3"/>
          <a:stretch>
            <a:fillRect/>
          </a:stretch>
        </p:blipFill>
        <p:spPr>
          <a:xfrm>
            <a:off x="339435" y="1060610"/>
            <a:ext cx="6802583" cy="3776541"/>
          </a:xfrm>
          <a:prstGeom prst="rect">
            <a:avLst/>
          </a:prstGeom>
        </p:spPr>
      </p:pic>
      <p:sp>
        <p:nvSpPr>
          <p:cNvPr id="7" name="Rectangle 5">
            <a:extLst>
              <a:ext uri="{FF2B5EF4-FFF2-40B4-BE49-F238E27FC236}">
                <a16:creationId xmlns:a16="http://schemas.microsoft.com/office/drawing/2014/main" id="{76336BCC-3272-FB3B-3F3A-B9C334E1DC58}"/>
              </a:ext>
            </a:extLst>
          </p:cNvPr>
          <p:cNvSpPr>
            <a:spLocks noChangeArrowheads="1"/>
          </p:cNvSpPr>
          <p:nvPr/>
        </p:nvSpPr>
        <p:spPr bwMode="auto">
          <a:xfrm>
            <a:off x="7142018" y="1102913"/>
            <a:ext cx="168690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A tela mostra o desempenho do NPS (Net Promoter Score) em diferentes mercados (MEX, UK, US) de janeiro a abril de 2021.</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Apresenta métricas gerais, gráficos de tendência e comparativos do NPS por mês e mercado. Inclui uma tabela detalhada com dados de NPS, variação e número de atendimentos.</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Essa visão permite avaliar rapidamente o desempenho do NPS, identificar tendências e comparar mercados no período analisado.</a:t>
            </a:r>
          </a:p>
        </p:txBody>
      </p:sp>
    </p:spTree>
    <p:extLst>
      <p:ext uri="{BB962C8B-B14F-4D97-AF65-F5344CB8AC3E}">
        <p14:creationId xmlns:p14="http://schemas.microsoft.com/office/powerpoint/2010/main" val="411820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Google Shape;373;p60">
            <a:extLst>
              <a:ext uri="{FF2B5EF4-FFF2-40B4-BE49-F238E27FC236}">
                <a16:creationId xmlns:a16="http://schemas.microsoft.com/office/drawing/2014/main" id="{1136E71D-6DD2-EDC4-9D8C-D06B3CA4CC77}"/>
              </a:ext>
            </a:extLst>
          </p:cNvPr>
          <p:cNvSpPr txBox="1">
            <a:spLocks/>
          </p:cNvSpPr>
          <p:nvPr/>
        </p:nvSpPr>
        <p:spPr>
          <a:xfrm>
            <a:off x="1593012" y="155865"/>
            <a:ext cx="6094200" cy="59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dirty="0"/>
              <a:t>Solução Final – Analítico</a:t>
            </a:r>
          </a:p>
        </p:txBody>
      </p:sp>
      <p:sp>
        <p:nvSpPr>
          <p:cNvPr id="2" name="Retângulo 1">
            <a:extLst>
              <a:ext uri="{FF2B5EF4-FFF2-40B4-BE49-F238E27FC236}">
                <a16:creationId xmlns:a16="http://schemas.microsoft.com/office/drawing/2014/main" id="{FF689B72-9225-86E2-D5CB-D13BF67DDBFC}"/>
              </a:ext>
            </a:extLst>
          </p:cNvPr>
          <p:cNvSpPr/>
          <p:nvPr/>
        </p:nvSpPr>
        <p:spPr>
          <a:xfrm>
            <a:off x="211166" y="789709"/>
            <a:ext cx="8721668" cy="4225636"/>
          </a:xfrm>
          <a:prstGeom prst="rect">
            <a:avLst/>
          </a:prstGeom>
          <a:solidFill>
            <a:schemeClr val="tx1"/>
          </a:solid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ctangle 5">
            <a:extLst>
              <a:ext uri="{FF2B5EF4-FFF2-40B4-BE49-F238E27FC236}">
                <a16:creationId xmlns:a16="http://schemas.microsoft.com/office/drawing/2014/main" id="{76336BCC-3272-FB3B-3F3A-B9C334E1DC58}"/>
              </a:ext>
            </a:extLst>
          </p:cNvPr>
          <p:cNvSpPr>
            <a:spLocks noChangeArrowheads="1"/>
          </p:cNvSpPr>
          <p:nvPr/>
        </p:nvSpPr>
        <p:spPr bwMode="auto">
          <a:xfrm>
            <a:off x="7142018" y="1071339"/>
            <a:ext cx="1686906"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Esta tela apresenta um resumo do NPS e detalhes de atendimentos individuais. No topo, mostra métricas gerais: média e mediana do NPS, quantidade total de atendimentos e o mercado com melhor desempenho.</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A parte central exibe uma tabela com informações detalhadas de cada atendimento, incluindo data, ID, cliente, mercado, NPS e análise de sentimento.</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À direita, há uma seção "Pergunte a Luna", uma ferramenta de consulta para análises específicas dos dados apresentados.</a:t>
            </a:r>
          </a:p>
        </p:txBody>
      </p:sp>
      <p:pic>
        <p:nvPicPr>
          <p:cNvPr id="6" name="Imagem 5">
            <a:extLst>
              <a:ext uri="{FF2B5EF4-FFF2-40B4-BE49-F238E27FC236}">
                <a16:creationId xmlns:a16="http://schemas.microsoft.com/office/drawing/2014/main" id="{0F7FBB45-54F5-B0CB-6A0D-B40E9ED80804}"/>
              </a:ext>
            </a:extLst>
          </p:cNvPr>
          <p:cNvPicPr>
            <a:picLocks noChangeAspect="1"/>
          </p:cNvPicPr>
          <p:nvPr/>
        </p:nvPicPr>
        <p:blipFill>
          <a:blip r:embed="rId3"/>
          <a:stretch>
            <a:fillRect/>
          </a:stretch>
        </p:blipFill>
        <p:spPr>
          <a:xfrm>
            <a:off x="273336" y="995647"/>
            <a:ext cx="6868682" cy="3813759"/>
          </a:xfrm>
          <a:prstGeom prst="rect">
            <a:avLst/>
          </a:prstGeom>
        </p:spPr>
      </p:pic>
    </p:spTree>
    <p:extLst>
      <p:ext uri="{BB962C8B-B14F-4D97-AF65-F5344CB8AC3E}">
        <p14:creationId xmlns:p14="http://schemas.microsoft.com/office/powerpoint/2010/main" val="274455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3" name="Google Shape;373;p60">
            <a:extLst>
              <a:ext uri="{FF2B5EF4-FFF2-40B4-BE49-F238E27FC236}">
                <a16:creationId xmlns:a16="http://schemas.microsoft.com/office/drawing/2014/main" id="{1136E71D-6DD2-EDC4-9D8C-D06B3CA4CC77}"/>
              </a:ext>
            </a:extLst>
          </p:cNvPr>
          <p:cNvSpPr txBox="1">
            <a:spLocks/>
          </p:cNvSpPr>
          <p:nvPr/>
        </p:nvSpPr>
        <p:spPr>
          <a:xfrm>
            <a:off x="1593012" y="155865"/>
            <a:ext cx="6094200" cy="5922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dirty="0"/>
              <a:t>Solução Final – Analítico</a:t>
            </a:r>
          </a:p>
        </p:txBody>
      </p:sp>
      <p:sp>
        <p:nvSpPr>
          <p:cNvPr id="2" name="Retângulo 1">
            <a:extLst>
              <a:ext uri="{FF2B5EF4-FFF2-40B4-BE49-F238E27FC236}">
                <a16:creationId xmlns:a16="http://schemas.microsoft.com/office/drawing/2014/main" id="{FF689B72-9225-86E2-D5CB-D13BF67DDBFC}"/>
              </a:ext>
            </a:extLst>
          </p:cNvPr>
          <p:cNvSpPr/>
          <p:nvPr/>
        </p:nvSpPr>
        <p:spPr>
          <a:xfrm>
            <a:off x="211166" y="789709"/>
            <a:ext cx="8721668" cy="4225636"/>
          </a:xfrm>
          <a:prstGeom prst="rect">
            <a:avLst/>
          </a:prstGeom>
          <a:solidFill>
            <a:schemeClr val="tx1"/>
          </a:solid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ctangle 5">
            <a:extLst>
              <a:ext uri="{FF2B5EF4-FFF2-40B4-BE49-F238E27FC236}">
                <a16:creationId xmlns:a16="http://schemas.microsoft.com/office/drawing/2014/main" id="{76336BCC-3272-FB3B-3F3A-B9C334E1DC58}"/>
              </a:ext>
            </a:extLst>
          </p:cNvPr>
          <p:cNvSpPr>
            <a:spLocks noChangeArrowheads="1"/>
          </p:cNvSpPr>
          <p:nvPr/>
        </p:nvSpPr>
        <p:spPr bwMode="auto">
          <a:xfrm>
            <a:off x="7160047" y="1125116"/>
            <a:ext cx="1686906"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Esta tela apresenta um dashboard focado no NPS (Net Promoter Score) ao longo de 2021.</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No topo, exibe métricas-chave: média e mediana do NPS, quantidade de atendimentos e o mercado com melhor desempenho. O gráfico central mostra o acompanhamento do NPS por trimestre para três mercados (MEX, UK, US).</a:t>
            </a:r>
          </a:p>
          <a:p>
            <a:pPr marL="0" marR="0" lvl="0" indent="0" algn="just" defTabSz="914400" rtl="0" eaLnBrk="0" fontAlgn="base" latinLnBrk="0" hangingPunct="0">
              <a:lnSpc>
                <a:spcPct val="100000"/>
              </a:lnSpc>
              <a:spcBef>
                <a:spcPct val="0"/>
              </a:spcBef>
              <a:spcAft>
                <a:spcPct val="0"/>
              </a:spcAft>
              <a:buClrTx/>
              <a:buSzTx/>
              <a:buFontTx/>
              <a:buNone/>
              <a:tabLst/>
            </a:pPr>
            <a:endParaRPr lang="pt-BR" altLang="pt-BR" sz="900" dirty="0">
              <a:solidFill>
                <a:schemeClr val="bg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À direita, dois medidores indicam o NPS médio atual (6,84) em relação à meta (7,50) e a contagem de </a:t>
            </a:r>
            <a:r>
              <a:rPr kumimoji="0" lang="pt-BR" altLang="pt-BR" sz="900" i="0" u="none" strike="noStrike" cap="none" normalizeH="0" baseline="0" dirty="0" err="1">
                <a:ln>
                  <a:noFill/>
                </a:ln>
                <a:solidFill>
                  <a:schemeClr val="bg1"/>
                </a:solidFill>
                <a:effectLst/>
                <a:latin typeface="Arial" panose="020B0604020202020204" pitchFamily="34" charset="0"/>
              </a:rPr>
              <a:t>IDs</a:t>
            </a:r>
            <a:r>
              <a:rPr kumimoji="0" lang="pt-BR" altLang="pt-BR" sz="900" i="0" u="none" strike="noStrike" cap="none" normalizeH="0" baseline="0" dirty="0">
                <a:ln>
                  <a:noFill/>
                </a:ln>
                <a:solidFill>
                  <a:schemeClr val="bg1"/>
                </a:solidFill>
                <a:effectLst/>
                <a:latin typeface="Arial" panose="020B0604020202020204" pitchFamily="34" charset="0"/>
              </a:rPr>
              <a:t> (5000) em comparação com uma escala. Esta visão permite uma análise rápida do desempenho do NPS ao longo do ano e em relação às metas estabelecidas.</a:t>
            </a:r>
          </a:p>
        </p:txBody>
      </p:sp>
      <p:pic>
        <p:nvPicPr>
          <p:cNvPr id="5" name="Imagem 4">
            <a:extLst>
              <a:ext uri="{FF2B5EF4-FFF2-40B4-BE49-F238E27FC236}">
                <a16:creationId xmlns:a16="http://schemas.microsoft.com/office/drawing/2014/main" id="{2085C08B-C882-25F7-7407-4A88AC7CF336}"/>
              </a:ext>
            </a:extLst>
          </p:cNvPr>
          <p:cNvPicPr>
            <a:picLocks noChangeAspect="1"/>
          </p:cNvPicPr>
          <p:nvPr/>
        </p:nvPicPr>
        <p:blipFill>
          <a:blip r:embed="rId3"/>
          <a:stretch>
            <a:fillRect/>
          </a:stretch>
        </p:blipFill>
        <p:spPr>
          <a:xfrm>
            <a:off x="279018" y="1010145"/>
            <a:ext cx="6795149" cy="3784763"/>
          </a:xfrm>
          <a:prstGeom prst="rect">
            <a:avLst/>
          </a:prstGeom>
        </p:spPr>
      </p:pic>
    </p:spTree>
    <p:extLst>
      <p:ext uri="{BB962C8B-B14F-4D97-AF65-F5344CB8AC3E}">
        <p14:creationId xmlns:p14="http://schemas.microsoft.com/office/powerpoint/2010/main" val="5055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CONTEXTUALIZAÇÃO DO PROBLEMA</a:t>
            </a:r>
            <a:endParaRPr dirty="0"/>
          </a:p>
        </p:txBody>
      </p:sp>
      <p:sp>
        <p:nvSpPr>
          <p:cNvPr id="380" name="Google Shape;380;p61"/>
          <p:cNvSpPr txBox="1">
            <a:spLocks noGrp="1"/>
          </p:cNvSpPr>
          <p:nvPr>
            <p:ph type="body" idx="1"/>
          </p:nvPr>
        </p:nvSpPr>
        <p:spPr>
          <a:xfrm>
            <a:off x="713225" y="982285"/>
            <a:ext cx="7717500" cy="105039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pt-BR" dirty="0">
                <a:solidFill>
                  <a:schemeClr val="lt1"/>
                </a:solidFill>
              </a:rPr>
              <a:t>A TOTVS, líder em soluções de tecnologia, realiza pesquisas de NPS para medir a satisfação do cliente.</a:t>
            </a:r>
          </a:p>
          <a:p>
            <a:pPr marL="0" lvl="0" indent="0" algn="just" rtl="0">
              <a:spcBef>
                <a:spcPts val="0"/>
              </a:spcBef>
              <a:spcAft>
                <a:spcPts val="0"/>
              </a:spcAft>
              <a:buClr>
                <a:schemeClr val="dk1"/>
              </a:buClr>
              <a:buSzPts val="1100"/>
              <a:buFont typeface="Arial"/>
              <a:buNone/>
            </a:pPr>
            <a:endParaRPr lang="pt-BR" dirty="0">
              <a:solidFill>
                <a:schemeClr val="lt1"/>
              </a:solidFill>
            </a:endParaRPr>
          </a:p>
          <a:p>
            <a:pPr marL="0" lvl="0" indent="0" algn="just" rtl="0">
              <a:spcBef>
                <a:spcPts val="0"/>
              </a:spcBef>
              <a:spcAft>
                <a:spcPts val="0"/>
              </a:spcAft>
              <a:buClr>
                <a:schemeClr val="dk1"/>
              </a:buClr>
              <a:buSzPts val="1100"/>
              <a:buFont typeface="Arial"/>
              <a:buNone/>
            </a:pPr>
            <a:r>
              <a:rPr lang="pt-BR" dirty="0">
                <a:solidFill>
                  <a:schemeClr val="lt1"/>
                </a:solidFill>
              </a:rPr>
              <a:t>Porém, enfrenta dificuldades na transcrição e análise das ligações, devido a problemas como ruídos nos áudios e limitações das ferramentas em português. Propomos desenvolver um sistema de transcrição de áudio de alta qualidade e aplicar técnicas de NLP para extrair insights valiosos das conversas.</a:t>
            </a:r>
            <a:endParaRPr dirty="0">
              <a:solidFill>
                <a:schemeClr val="lt1"/>
              </a:solidFill>
            </a:endParaRPr>
          </a:p>
        </p:txBody>
      </p:sp>
      <p:sp>
        <p:nvSpPr>
          <p:cNvPr id="2" name="Google Shape;380;p61">
            <a:extLst>
              <a:ext uri="{FF2B5EF4-FFF2-40B4-BE49-F238E27FC236}">
                <a16:creationId xmlns:a16="http://schemas.microsoft.com/office/drawing/2014/main" id="{81A6C3EB-BC16-0482-836F-90BF76CEA9C1}"/>
              </a:ext>
            </a:extLst>
          </p:cNvPr>
          <p:cNvSpPr txBox="1">
            <a:spLocks/>
          </p:cNvSpPr>
          <p:nvPr/>
        </p:nvSpPr>
        <p:spPr>
          <a:xfrm>
            <a:off x="713225" y="1920268"/>
            <a:ext cx="7717500" cy="7528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1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just">
              <a:buSzPts val="1100"/>
              <a:buFont typeface="Arial"/>
              <a:buNone/>
            </a:pPr>
            <a:r>
              <a:rPr lang="pt-BR" dirty="0">
                <a:solidFill>
                  <a:schemeClr val="lt1"/>
                </a:solidFill>
              </a:rPr>
              <a:t>As barreiras linguísticas e culturais presentes nas conversas telefônicas podem obscurecer as mensagens-chave e dificultar a compreensão precisa das necessidades dos clientes. Também, a  falta de desenvolvimento econômico e social em algumas regiões, pode deixar esse cenário ainda mais complexo.</a:t>
            </a:r>
          </a:p>
        </p:txBody>
      </p:sp>
      <p:graphicFrame>
        <p:nvGraphicFramePr>
          <p:cNvPr id="7" name="Tabela 6">
            <a:extLst>
              <a:ext uri="{FF2B5EF4-FFF2-40B4-BE49-F238E27FC236}">
                <a16:creationId xmlns:a16="http://schemas.microsoft.com/office/drawing/2014/main" id="{BCA71356-8B17-0A7A-9E32-DDD3B653DFDA}"/>
              </a:ext>
            </a:extLst>
          </p:cNvPr>
          <p:cNvGraphicFramePr>
            <a:graphicFrameLocks noGrp="1"/>
          </p:cNvGraphicFramePr>
          <p:nvPr/>
        </p:nvGraphicFramePr>
        <p:xfrm>
          <a:off x="788013" y="2923309"/>
          <a:ext cx="7567924" cy="1681269"/>
        </p:xfrm>
        <a:graphic>
          <a:graphicData uri="http://schemas.openxmlformats.org/drawingml/2006/table">
            <a:tbl>
              <a:tblPr>
                <a:tableStyleId>{35758FB7-9AC5-4552-8A53-C91805E547FA}</a:tableStyleId>
              </a:tblPr>
              <a:tblGrid>
                <a:gridCol w="1891981">
                  <a:extLst>
                    <a:ext uri="{9D8B030D-6E8A-4147-A177-3AD203B41FA5}">
                      <a16:colId xmlns:a16="http://schemas.microsoft.com/office/drawing/2014/main" val="1615815676"/>
                    </a:ext>
                  </a:extLst>
                </a:gridCol>
                <a:gridCol w="1891981">
                  <a:extLst>
                    <a:ext uri="{9D8B030D-6E8A-4147-A177-3AD203B41FA5}">
                      <a16:colId xmlns:a16="http://schemas.microsoft.com/office/drawing/2014/main" val="4058891695"/>
                    </a:ext>
                  </a:extLst>
                </a:gridCol>
                <a:gridCol w="1891981">
                  <a:extLst>
                    <a:ext uri="{9D8B030D-6E8A-4147-A177-3AD203B41FA5}">
                      <a16:colId xmlns:a16="http://schemas.microsoft.com/office/drawing/2014/main" val="2269344604"/>
                    </a:ext>
                  </a:extLst>
                </a:gridCol>
                <a:gridCol w="1891981">
                  <a:extLst>
                    <a:ext uri="{9D8B030D-6E8A-4147-A177-3AD203B41FA5}">
                      <a16:colId xmlns:a16="http://schemas.microsoft.com/office/drawing/2014/main" val="2439594884"/>
                    </a:ext>
                  </a:extLst>
                </a:gridCol>
              </a:tblGrid>
              <a:tr h="105842">
                <a:tc>
                  <a:txBody>
                    <a:bodyPr/>
                    <a:lstStyle/>
                    <a:p>
                      <a:pPr algn="ctr" fontAlgn="b"/>
                      <a:r>
                        <a:rPr lang="pt-BR" sz="600" b="1" dirty="0">
                          <a:solidFill>
                            <a:schemeClr val="bg1"/>
                          </a:solidFill>
                          <a:effectLst/>
                        </a:rPr>
                        <a:t>Fatores</a:t>
                      </a:r>
                    </a:p>
                  </a:txBody>
                  <a:tcPr marL="40832" marR="40832" marT="20416" marB="20416" anchor="b">
                    <a:solidFill>
                      <a:schemeClr val="tx1">
                        <a:lumMod val="85000"/>
                        <a:lumOff val="15000"/>
                      </a:schemeClr>
                    </a:solidFill>
                  </a:tcPr>
                </a:tc>
                <a:tc>
                  <a:txBody>
                    <a:bodyPr/>
                    <a:lstStyle/>
                    <a:p>
                      <a:pPr algn="ctr" fontAlgn="b"/>
                      <a:r>
                        <a:rPr lang="pt-BR" sz="600" b="1" dirty="0">
                          <a:solidFill>
                            <a:schemeClr val="bg1"/>
                          </a:solidFill>
                          <a:effectLst/>
                        </a:rPr>
                        <a:t>Impacto Positivo</a:t>
                      </a:r>
                    </a:p>
                  </a:txBody>
                  <a:tcPr marL="40832" marR="40832" marT="20416" marB="20416" anchor="b">
                    <a:solidFill>
                      <a:schemeClr val="tx1">
                        <a:lumMod val="85000"/>
                        <a:lumOff val="15000"/>
                      </a:schemeClr>
                    </a:solidFill>
                  </a:tcPr>
                </a:tc>
                <a:tc>
                  <a:txBody>
                    <a:bodyPr/>
                    <a:lstStyle/>
                    <a:p>
                      <a:pPr algn="ctr" fontAlgn="b"/>
                      <a:r>
                        <a:rPr lang="pt-BR" sz="600" b="1">
                          <a:solidFill>
                            <a:schemeClr val="bg1"/>
                          </a:solidFill>
                          <a:effectLst/>
                        </a:rPr>
                        <a:t>Impacto Negativo</a:t>
                      </a:r>
                    </a:p>
                  </a:txBody>
                  <a:tcPr marL="40832" marR="40832" marT="20416" marB="20416" anchor="b">
                    <a:solidFill>
                      <a:schemeClr val="tx1">
                        <a:lumMod val="85000"/>
                        <a:lumOff val="15000"/>
                      </a:schemeClr>
                    </a:solidFill>
                  </a:tcPr>
                </a:tc>
                <a:tc>
                  <a:txBody>
                    <a:bodyPr/>
                    <a:lstStyle/>
                    <a:p>
                      <a:pPr algn="ctr" fontAlgn="b"/>
                      <a:r>
                        <a:rPr lang="pt-BR" sz="600" b="1">
                          <a:solidFill>
                            <a:schemeClr val="bg1"/>
                          </a:solidFill>
                          <a:effectLst/>
                        </a:rPr>
                        <a:t>Viabilidade</a:t>
                      </a:r>
                    </a:p>
                  </a:txBody>
                  <a:tcPr marL="40832" marR="40832" marT="20416" marB="20416" anchor="b">
                    <a:solidFill>
                      <a:schemeClr val="tx1">
                        <a:lumMod val="85000"/>
                        <a:lumOff val="15000"/>
                      </a:schemeClr>
                    </a:solidFill>
                  </a:tcPr>
                </a:tc>
                <a:extLst>
                  <a:ext uri="{0D108BD9-81ED-4DB2-BD59-A6C34878D82A}">
                    <a16:rowId xmlns:a16="http://schemas.microsoft.com/office/drawing/2014/main" val="3863285542"/>
                  </a:ext>
                </a:extLst>
              </a:tr>
              <a:tr h="193005">
                <a:tc>
                  <a:txBody>
                    <a:bodyPr/>
                    <a:lstStyle/>
                    <a:p>
                      <a:pPr algn="ctr" fontAlgn="base"/>
                      <a:r>
                        <a:rPr lang="pt-BR" sz="600" b="1">
                          <a:solidFill>
                            <a:schemeClr val="bg1"/>
                          </a:solidFill>
                          <a:effectLst/>
                        </a:rPr>
                        <a:t>Impacto Interno</a:t>
                      </a:r>
                      <a:endParaRPr lang="pt-BR" sz="600">
                        <a:solidFill>
                          <a:schemeClr val="bg1"/>
                        </a:solidFill>
                        <a:effectLst/>
                      </a:endParaRP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Maior compreensão das necessidades dos clientes</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Dependência de recursos humanos</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Disponibilidade de recursos financeiros e humanos</a:t>
                      </a:r>
                    </a:p>
                  </a:txBody>
                  <a:tcPr marL="40832" marR="40832" marT="20416" marB="20416" anchor="ctr">
                    <a:solidFill>
                      <a:schemeClr val="tx1">
                        <a:lumMod val="85000"/>
                        <a:lumOff val="15000"/>
                      </a:schemeClr>
                    </a:solidFill>
                  </a:tcPr>
                </a:tc>
                <a:extLst>
                  <a:ext uri="{0D108BD9-81ED-4DB2-BD59-A6C34878D82A}">
                    <a16:rowId xmlns:a16="http://schemas.microsoft.com/office/drawing/2014/main" val="1077637843"/>
                  </a:ext>
                </a:extLst>
              </a:tr>
              <a:tr h="149423">
                <a:tc>
                  <a:txBody>
                    <a:bodyPr/>
                    <a:lstStyle/>
                    <a:p>
                      <a:pPr algn="ctr" fontAlgn="base"/>
                      <a:endParaRPr lang="pt-BR" sz="600" dirty="0">
                        <a:solidFill>
                          <a:schemeClr val="bg1"/>
                        </a:solidFill>
                        <a:effectLst/>
                      </a:endParaRP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Eficiência operacional</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Resistência interna à mudança</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Compromisso da alta administração</a:t>
                      </a:r>
                    </a:p>
                  </a:txBody>
                  <a:tcPr marL="40832" marR="40832" marT="20416" marB="20416" anchor="ctr">
                    <a:solidFill>
                      <a:schemeClr val="tx1">
                        <a:lumMod val="85000"/>
                        <a:lumOff val="15000"/>
                      </a:schemeClr>
                    </a:solidFill>
                  </a:tcPr>
                </a:tc>
                <a:extLst>
                  <a:ext uri="{0D108BD9-81ED-4DB2-BD59-A6C34878D82A}">
                    <a16:rowId xmlns:a16="http://schemas.microsoft.com/office/drawing/2014/main" val="1271869471"/>
                  </a:ext>
                </a:extLst>
              </a:tr>
              <a:tr h="193005">
                <a:tc>
                  <a:txBody>
                    <a:bodyPr/>
                    <a:lstStyle/>
                    <a:p>
                      <a:pPr algn="ctr" fontAlgn="base"/>
                      <a:r>
                        <a:rPr lang="pt-BR" sz="600" b="1" dirty="0">
                          <a:solidFill>
                            <a:schemeClr val="bg1"/>
                          </a:solidFill>
                          <a:effectLst/>
                        </a:rPr>
                        <a:t>Impacto Externo</a:t>
                      </a:r>
                      <a:endParaRPr lang="pt-BR" sz="600" dirty="0">
                        <a:solidFill>
                          <a:schemeClr val="bg1"/>
                        </a:solidFill>
                        <a:effectLst/>
                      </a:endParaRP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Melhoria da satisfação do cliente</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Competição no mercado</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Parcerias com especialistas em tecnologia e linguística</a:t>
                      </a:r>
                    </a:p>
                  </a:txBody>
                  <a:tcPr marL="40832" marR="40832" marT="20416" marB="20416" anchor="ctr">
                    <a:solidFill>
                      <a:schemeClr val="tx1">
                        <a:lumMod val="85000"/>
                        <a:lumOff val="15000"/>
                      </a:schemeClr>
                    </a:solidFill>
                  </a:tcPr>
                </a:tc>
                <a:extLst>
                  <a:ext uri="{0D108BD9-81ED-4DB2-BD59-A6C34878D82A}">
                    <a16:rowId xmlns:a16="http://schemas.microsoft.com/office/drawing/2014/main" val="1895646178"/>
                  </a:ext>
                </a:extLst>
              </a:tr>
              <a:tr h="193005">
                <a:tc>
                  <a:txBody>
                    <a:bodyPr/>
                    <a:lstStyle/>
                    <a:p>
                      <a:pPr algn="ctr" fontAlgn="base"/>
                      <a:endParaRPr lang="pt-BR" sz="600">
                        <a:solidFill>
                          <a:schemeClr val="bg1"/>
                        </a:solidFill>
                        <a:effectLst/>
                      </a:endParaRPr>
                    </a:p>
                  </a:txBody>
                  <a:tcPr marL="40832" marR="40832" marT="20416" marB="20416" anchor="ctr">
                    <a:solidFill>
                      <a:schemeClr val="tx1">
                        <a:lumMod val="85000"/>
                        <a:lumOff val="15000"/>
                      </a:schemeClr>
                    </a:solidFill>
                  </a:tcPr>
                </a:tc>
                <a:tc>
                  <a:txBody>
                    <a:bodyPr/>
                    <a:lstStyle/>
                    <a:p>
                      <a:pPr algn="ctr" fontAlgn="base"/>
                      <a:r>
                        <a:rPr lang="pt-BR" sz="600" dirty="0">
                          <a:solidFill>
                            <a:schemeClr val="bg1"/>
                          </a:solidFill>
                          <a:effectLst/>
                        </a:rPr>
                        <a:t>- Maior fidelização dos clientes</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Mudanças regulatórias</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Acompanhamento de avanços em tecnologia de NLP</a:t>
                      </a:r>
                    </a:p>
                  </a:txBody>
                  <a:tcPr marL="40832" marR="40832" marT="20416" marB="20416" anchor="ctr">
                    <a:solidFill>
                      <a:schemeClr val="tx1">
                        <a:lumMod val="85000"/>
                        <a:lumOff val="15000"/>
                      </a:schemeClr>
                    </a:solidFill>
                  </a:tcPr>
                </a:tc>
                <a:extLst>
                  <a:ext uri="{0D108BD9-81ED-4DB2-BD59-A6C34878D82A}">
                    <a16:rowId xmlns:a16="http://schemas.microsoft.com/office/drawing/2014/main" val="3565618703"/>
                  </a:ext>
                </a:extLst>
              </a:tr>
              <a:tr h="193005">
                <a:tc>
                  <a:txBody>
                    <a:bodyPr/>
                    <a:lstStyle/>
                    <a:p>
                      <a:pPr algn="ctr" fontAlgn="base"/>
                      <a:r>
                        <a:rPr lang="pt-BR" sz="600" b="1">
                          <a:solidFill>
                            <a:schemeClr val="bg1"/>
                          </a:solidFill>
                          <a:effectLst/>
                        </a:rPr>
                        <a:t>Viabilidade Técnica</a:t>
                      </a:r>
                      <a:endParaRPr lang="pt-BR" sz="600">
                        <a:solidFill>
                          <a:schemeClr val="bg1"/>
                        </a:solidFill>
                        <a:effectLst/>
                      </a:endParaRP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Avanços em tecnologia de NLP</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Limitações de ferramentas em português</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Avaliação de ferramentas e plataformas existentes</a:t>
                      </a:r>
                    </a:p>
                  </a:txBody>
                  <a:tcPr marL="40832" marR="40832" marT="20416" marB="20416" anchor="ctr">
                    <a:solidFill>
                      <a:schemeClr val="tx1">
                        <a:lumMod val="85000"/>
                        <a:lumOff val="15000"/>
                      </a:schemeClr>
                    </a:solidFill>
                  </a:tcPr>
                </a:tc>
                <a:extLst>
                  <a:ext uri="{0D108BD9-81ED-4DB2-BD59-A6C34878D82A}">
                    <a16:rowId xmlns:a16="http://schemas.microsoft.com/office/drawing/2014/main" val="869658624"/>
                  </a:ext>
                </a:extLst>
              </a:tr>
              <a:tr h="193005">
                <a:tc>
                  <a:txBody>
                    <a:bodyPr/>
                    <a:lstStyle/>
                    <a:p>
                      <a:pPr algn="ctr" fontAlgn="base"/>
                      <a:endParaRPr lang="pt-BR" sz="600">
                        <a:solidFill>
                          <a:schemeClr val="bg1"/>
                        </a:solidFill>
                        <a:effectLst/>
                      </a:endParaRP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Potencial colaboração com especialistas em linguística</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Baixa qualidade das transcrições atuais</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Pesquisa e desenvolvimento contínuo em NLP</a:t>
                      </a:r>
                    </a:p>
                  </a:txBody>
                  <a:tcPr marL="40832" marR="40832" marT="20416" marB="20416" anchor="ctr">
                    <a:solidFill>
                      <a:schemeClr val="tx1">
                        <a:lumMod val="85000"/>
                        <a:lumOff val="15000"/>
                      </a:schemeClr>
                    </a:solidFill>
                  </a:tcPr>
                </a:tc>
                <a:extLst>
                  <a:ext uri="{0D108BD9-81ED-4DB2-BD59-A6C34878D82A}">
                    <a16:rowId xmlns:a16="http://schemas.microsoft.com/office/drawing/2014/main" val="3106357535"/>
                  </a:ext>
                </a:extLst>
              </a:tr>
              <a:tr h="193005">
                <a:tc>
                  <a:txBody>
                    <a:bodyPr/>
                    <a:lstStyle/>
                    <a:p>
                      <a:pPr algn="ctr" fontAlgn="base"/>
                      <a:r>
                        <a:rPr lang="pt-BR" sz="600" b="1">
                          <a:solidFill>
                            <a:schemeClr val="bg1"/>
                          </a:solidFill>
                          <a:effectLst/>
                        </a:rPr>
                        <a:t>Viabilidade Econômica</a:t>
                      </a:r>
                      <a:endParaRPr lang="pt-BR" sz="600">
                        <a:solidFill>
                          <a:schemeClr val="bg1"/>
                        </a:solidFill>
                        <a:effectLst/>
                      </a:endParaRP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Potencial para expansão de serviços</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Custo de desenvolvimento e implementação</a:t>
                      </a: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Análise de retorno sobre o investimento (ROI)</a:t>
                      </a:r>
                    </a:p>
                  </a:txBody>
                  <a:tcPr marL="40832" marR="40832" marT="20416" marB="20416" anchor="ctr">
                    <a:solidFill>
                      <a:schemeClr val="tx1">
                        <a:lumMod val="85000"/>
                        <a:lumOff val="15000"/>
                      </a:schemeClr>
                    </a:solidFill>
                  </a:tcPr>
                </a:tc>
                <a:extLst>
                  <a:ext uri="{0D108BD9-81ED-4DB2-BD59-A6C34878D82A}">
                    <a16:rowId xmlns:a16="http://schemas.microsoft.com/office/drawing/2014/main" val="4189908456"/>
                  </a:ext>
                </a:extLst>
              </a:tr>
              <a:tr h="149423">
                <a:tc>
                  <a:txBody>
                    <a:bodyPr/>
                    <a:lstStyle/>
                    <a:p>
                      <a:pPr algn="ctr" fontAlgn="base"/>
                      <a:endParaRPr lang="pt-BR" sz="600">
                        <a:solidFill>
                          <a:schemeClr val="bg1"/>
                        </a:solidFill>
                        <a:effectLst/>
                      </a:endParaRPr>
                    </a:p>
                  </a:txBody>
                  <a:tcPr marL="40832" marR="40832" marT="20416" marB="20416" anchor="ctr">
                    <a:solidFill>
                      <a:schemeClr val="tx1">
                        <a:lumMod val="85000"/>
                        <a:lumOff val="15000"/>
                      </a:schemeClr>
                    </a:solidFill>
                  </a:tcPr>
                </a:tc>
                <a:tc>
                  <a:txBody>
                    <a:bodyPr/>
                    <a:lstStyle/>
                    <a:p>
                      <a:pPr algn="ctr" fontAlgn="base"/>
                      <a:r>
                        <a:rPr lang="pt-BR" sz="600">
                          <a:solidFill>
                            <a:schemeClr val="bg1"/>
                          </a:solidFill>
                          <a:effectLst/>
                        </a:rPr>
                        <a:t>- Oportunidade de ganhar vantagem competitiva</a:t>
                      </a:r>
                    </a:p>
                  </a:txBody>
                  <a:tcPr marL="40832" marR="40832" marT="20416" marB="20416" anchor="ctr">
                    <a:solidFill>
                      <a:schemeClr val="tx1">
                        <a:lumMod val="85000"/>
                        <a:lumOff val="15000"/>
                      </a:schemeClr>
                    </a:solidFill>
                  </a:tcPr>
                </a:tc>
                <a:tc>
                  <a:txBody>
                    <a:bodyPr/>
                    <a:lstStyle/>
                    <a:p>
                      <a:pPr algn="ctr" fontAlgn="base"/>
                      <a:endParaRPr lang="pt-BR" sz="600">
                        <a:solidFill>
                          <a:schemeClr val="bg1"/>
                        </a:solidFill>
                        <a:effectLst/>
                      </a:endParaRPr>
                    </a:p>
                  </a:txBody>
                  <a:tcPr marL="40832" marR="40832" marT="20416" marB="20416" anchor="ctr">
                    <a:solidFill>
                      <a:schemeClr val="tx1">
                        <a:lumMod val="85000"/>
                        <a:lumOff val="15000"/>
                      </a:schemeClr>
                    </a:solidFill>
                  </a:tcPr>
                </a:tc>
                <a:tc>
                  <a:txBody>
                    <a:bodyPr/>
                    <a:lstStyle/>
                    <a:p>
                      <a:pPr algn="ctr" fontAlgn="base"/>
                      <a:r>
                        <a:rPr lang="pt-BR" sz="600" dirty="0">
                          <a:solidFill>
                            <a:schemeClr val="bg1"/>
                          </a:solidFill>
                          <a:effectLst/>
                        </a:rPr>
                        <a:t>- Orçamento disponível para investimento</a:t>
                      </a:r>
                    </a:p>
                  </a:txBody>
                  <a:tcPr marL="40832" marR="40832" marT="20416" marB="20416" anchor="ctr">
                    <a:solidFill>
                      <a:schemeClr val="tx1">
                        <a:lumMod val="85000"/>
                        <a:lumOff val="15000"/>
                      </a:schemeClr>
                    </a:solidFill>
                  </a:tcPr>
                </a:tc>
                <a:extLst>
                  <a:ext uri="{0D108BD9-81ED-4DB2-BD59-A6C34878D82A}">
                    <a16:rowId xmlns:a16="http://schemas.microsoft.com/office/drawing/2014/main" val="2874512668"/>
                  </a:ext>
                </a:extLst>
              </a:tr>
            </a:tbl>
          </a:graphicData>
        </a:graphic>
      </p:graphicFrame>
      <p:sp>
        <p:nvSpPr>
          <p:cNvPr id="8" name="Google Shape;379;p61">
            <a:extLst>
              <a:ext uri="{FF2B5EF4-FFF2-40B4-BE49-F238E27FC236}">
                <a16:creationId xmlns:a16="http://schemas.microsoft.com/office/drawing/2014/main" id="{0F4EF31A-C74F-78CE-4317-E6677129FA9C}"/>
              </a:ext>
            </a:extLst>
          </p:cNvPr>
          <p:cNvSpPr txBox="1">
            <a:spLocks/>
          </p:cNvSpPr>
          <p:nvPr/>
        </p:nvSpPr>
        <p:spPr>
          <a:xfrm>
            <a:off x="713225" y="2543238"/>
            <a:ext cx="2624308" cy="354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2pPr>
            <a:lvl3pPr marR="0" lvl="2"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3pPr>
            <a:lvl4pPr marR="0" lvl="3"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4pPr>
            <a:lvl5pPr marR="0" lvl="4"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5pPr>
            <a:lvl6pPr marR="0" lvl="5"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6pPr>
            <a:lvl7pPr marR="0" lvl="6"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7pPr>
            <a:lvl8pPr marR="0" lvl="7"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8pPr>
            <a:lvl9pPr marR="0" lvl="8" algn="l" rtl="0">
              <a:lnSpc>
                <a:spcPct val="100000"/>
              </a:lnSpc>
              <a:spcBef>
                <a:spcPts val="0"/>
              </a:spcBef>
              <a:spcAft>
                <a:spcPts val="0"/>
              </a:spcAft>
              <a:buClr>
                <a:schemeClr val="dk1"/>
              </a:buClr>
              <a:buSzPts val="2800"/>
              <a:buFont typeface="Rubik"/>
              <a:buNone/>
              <a:defRPr sz="2800" b="1" i="0" u="none" strike="noStrike" cap="none">
                <a:solidFill>
                  <a:schemeClr val="dk1"/>
                </a:solidFill>
                <a:latin typeface="Rubik"/>
                <a:ea typeface="Rubik"/>
                <a:cs typeface="Rubik"/>
                <a:sym typeface="Rubik"/>
              </a:defRPr>
            </a:lvl9pPr>
          </a:lstStyle>
          <a:p>
            <a:r>
              <a:rPr lang="pt-BR" sz="1200" dirty="0"/>
              <a:t>Matriz de Impacto e Viabilidade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p:nvPr/>
        </p:nvSpPr>
        <p:spPr>
          <a:xfrm>
            <a:off x="-81525" y="-38800"/>
            <a:ext cx="17934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6;p62">
            <a:extLst>
              <a:ext uri="{FF2B5EF4-FFF2-40B4-BE49-F238E27FC236}">
                <a16:creationId xmlns:a16="http://schemas.microsoft.com/office/drawing/2014/main" id="{EC13C8FF-A9A8-017C-B8FF-90CFEC8EF525}"/>
              </a:ext>
            </a:extLst>
          </p:cNvPr>
          <p:cNvSpPr txBox="1">
            <a:spLocks noGrp="1"/>
          </p:cNvSpPr>
          <p:nvPr>
            <p:ph type="title"/>
          </p:nvPr>
        </p:nvSpPr>
        <p:spPr>
          <a:xfrm rot="16200000">
            <a:off x="-927490" y="2103665"/>
            <a:ext cx="4059300" cy="968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 A SER RESOLVIDO</a:t>
            </a:r>
            <a:endParaRPr dirty="0"/>
          </a:p>
        </p:txBody>
      </p:sp>
      <p:sp>
        <p:nvSpPr>
          <p:cNvPr id="7" name="Google Shape;380;p61">
            <a:extLst>
              <a:ext uri="{FF2B5EF4-FFF2-40B4-BE49-F238E27FC236}">
                <a16:creationId xmlns:a16="http://schemas.microsoft.com/office/drawing/2014/main" id="{B518D0A6-848C-FD55-E4D0-0C623164608A}"/>
              </a:ext>
            </a:extLst>
          </p:cNvPr>
          <p:cNvSpPr txBox="1">
            <a:spLocks/>
          </p:cNvSpPr>
          <p:nvPr/>
        </p:nvSpPr>
        <p:spPr>
          <a:xfrm>
            <a:off x="1849580" y="245626"/>
            <a:ext cx="7086601" cy="2326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lgn="just">
              <a:buSzPts val="1100"/>
              <a:buFont typeface="Arial"/>
              <a:buNone/>
            </a:pPr>
            <a:r>
              <a:rPr lang="pt-BR" sz="1100" dirty="0"/>
              <a:t>A TOTVS enfrenta um desafio crítico em sua comunicação com os clientes através das ligações de NPS.</a:t>
            </a:r>
          </a:p>
          <a:p>
            <a:pPr marL="0" indent="0" algn="just">
              <a:buSzPts val="1100"/>
              <a:buFont typeface="Arial"/>
              <a:buNone/>
            </a:pPr>
            <a:endParaRPr lang="pt-BR" sz="1100" dirty="0"/>
          </a:p>
          <a:p>
            <a:pPr marL="0" indent="0" algn="just">
              <a:buSzPts val="1100"/>
              <a:buFont typeface="Arial"/>
              <a:buNone/>
            </a:pPr>
            <a:r>
              <a:rPr lang="pt-BR" sz="1100" dirty="0"/>
              <a:t>A baixa qualidade das transcrições de áudio dificulta a identificação precisa das preocupações e sugestões dos clientes. Sem uma tecnologia eficaz de transcrição e análise, a empresa enfrenta obstáculos para avaliar com precisão o sentimento do cliente, identificar problemas específicos e priorizar ações para melhorias. Isso resulta em uma resposta reativa em vez de proativa às necessidades do cliente, prejudicando a eficácia das operações e a satisfação do cliente.</a:t>
            </a:r>
          </a:p>
          <a:p>
            <a:pPr marL="0" indent="0" algn="just">
              <a:buSzPts val="1100"/>
              <a:buFont typeface="Arial"/>
              <a:buNone/>
            </a:pPr>
            <a:endParaRPr lang="pt-BR" sz="1100" dirty="0"/>
          </a:p>
          <a:p>
            <a:pPr marL="0" indent="0" algn="just">
              <a:buSzPts val="1100"/>
              <a:buFont typeface="Arial"/>
              <a:buNone/>
            </a:pPr>
            <a:r>
              <a:rPr lang="pt-BR" sz="1100" dirty="0"/>
              <a:t>A resolução deste problema é essencial para aprimorar a compreensão das necessidades dos clientes e impulsionar a excelência no serviço, promovendo assim a vantagem competitiva da TOTVS.</a:t>
            </a:r>
          </a:p>
          <a:p>
            <a:pPr marL="0" indent="0" algn="just">
              <a:buSzPts val="1100"/>
              <a:buFont typeface="Arial"/>
              <a:buNone/>
            </a:pPr>
            <a:endParaRPr lang="pt-BR" sz="1100" dirty="0"/>
          </a:p>
          <a:p>
            <a:pPr marL="0" indent="0" algn="just">
              <a:buSzPts val="1100"/>
              <a:buFont typeface="Arial"/>
              <a:buNone/>
            </a:pPr>
            <a:endParaRPr lang="pt-BR" sz="1100" dirty="0"/>
          </a:p>
          <a:p>
            <a:pPr marL="0" indent="0" algn="just">
              <a:buSzPts val="1100"/>
              <a:buFont typeface="Arial"/>
              <a:buNone/>
            </a:pPr>
            <a:endParaRPr lang="pt-BR" sz="1100" dirty="0"/>
          </a:p>
          <a:p>
            <a:pPr marL="0" indent="0" algn="just">
              <a:buSzPts val="1100"/>
              <a:buFont typeface="Arial"/>
              <a:buNone/>
            </a:pPr>
            <a:endParaRPr lang="pt-BR" sz="1100" dirty="0"/>
          </a:p>
          <a:p>
            <a:pPr marL="0" indent="0" algn="just">
              <a:buSzPts val="1100"/>
              <a:buFont typeface="Arial"/>
              <a:buNone/>
            </a:pPr>
            <a:endParaRPr lang="pt-BR" sz="1100" dirty="0"/>
          </a:p>
        </p:txBody>
      </p:sp>
      <p:sp>
        <p:nvSpPr>
          <p:cNvPr id="8" name="Retângulo 7">
            <a:extLst>
              <a:ext uri="{FF2B5EF4-FFF2-40B4-BE49-F238E27FC236}">
                <a16:creationId xmlns:a16="http://schemas.microsoft.com/office/drawing/2014/main" id="{EE16B0D7-2533-3C29-0CF5-641AC57E402F}"/>
              </a:ext>
            </a:extLst>
          </p:cNvPr>
          <p:cNvSpPr/>
          <p:nvPr/>
        </p:nvSpPr>
        <p:spPr>
          <a:xfrm>
            <a:off x="1967343" y="2486890"/>
            <a:ext cx="5327077" cy="2542310"/>
          </a:xfrm>
          <a:prstGeom prst="rect">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47446C07-42C1-E7B8-8A22-24FEBF4CDA42}"/>
              </a:ext>
            </a:extLst>
          </p:cNvPr>
          <p:cNvSpPr txBox="1"/>
          <p:nvPr/>
        </p:nvSpPr>
        <p:spPr>
          <a:xfrm>
            <a:off x="2010639" y="2877413"/>
            <a:ext cx="5240484" cy="2031325"/>
          </a:xfrm>
          <a:prstGeom prst="rect">
            <a:avLst/>
          </a:prstGeom>
          <a:noFill/>
        </p:spPr>
        <p:txBody>
          <a:bodyPr wrap="square">
            <a:spAutoFit/>
          </a:bodyPr>
          <a:lstStyle/>
          <a:p>
            <a:pPr algn="just">
              <a:buClr>
                <a:schemeClr val="bg1"/>
              </a:buClr>
            </a:pPr>
            <a:r>
              <a:rPr lang="pt-BR" sz="1050" dirty="0">
                <a:solidFill>
                  <a:schemeClr val="tx2"/>
                </a:solidFill>
              </a:rPr>
              <a:t>Além de transformar essas conversas em fontes ricas de insights acionáveis, queremos garantir que cada interação seja capturada com precisão, permitindo-nos compreender completamente as necessidades, preocupações e sugestões dos nossos clientes. Com isso podemos</a:t>
            </a:r>
            <a:r>
              <a:rPr lang="en-US" sz="1050" dirty="0">
                <a:solidFill>
                  <a:schemeClr val="tx2"/>
                </a:solidFill>
              </a:rPr>
              <a:t>:</a:t>
            </a:r>
            <a:endParaRPr lang="pt-BR" sz="1050" dirty="0">
              <a:solidFill>
                <a:schemeClr val="tx2"/>
              </a:solidFill>
            </a:endParaRPr>
          </a:p>
          <a:p>
            <a:pPr marL="228600" indent="-228600" algn="just">
              <a:buClr>
                <a:schemeClr val="bg1"/>
              </a:buClr>
              <a:buFont typeface="+mj-lt"/>
              <a:buAutoNum type="arabicPeriod"/>
            </a:pPr>
            <a:endParaRPr lang="pt-BR" sz="1050" dirty="0">
              <a:solidFill>
                <a:schemeClr val="tx2"/>
              </a:solidFill>
            </a:endParaRPr>
          </a:p>
          <a:p>
            <a:pPr marL="228600" indent="-228600" algn="ctr">
              <a:buClr>
                <a:schemeClr val="bg1"/>
              </a:buClr>
              <a:buFont typeface="+mj-lt"/>
              <a:buAutoNum type="arabicPeriod"/>
            </a:pPr>
            <a:r>
              <a:rPr lang="pt-BR" sz="1050" dirty="0">
                <a:solidFill>
                  <a:schemeClr val="tx2"/>
                </a:solidFill>
              </a:rPr>
              <a:t>Identificar problemas específicos levantados pelos clientes.</a:t>
            </a:r>
          </a:p>
          <a:p>
            <a:pPr marL="228600" indent="-228600" algn="ctr">
              <a:buClr>
                <a:schemeClr val="bg1"/>
              </a:buClr>
              <a:buFont typeface="+mj-lt"/>
              <a:buAutoNum type="arabicPeriod"/>
            </a:pPr>
            <a:r>
              <a:rPr lang="pt-BR" sz="1050" dirty="0">
                <a:solidFill>
                  <a:schemeClr val="tx2"/>
                </a:solidFill>
              </a:rPr>
              <a:t>Avaliar o sentimento geral dos clientes em relação aos nossos produtos e serviços.</a:t>
            </a:r>
          </a:p>
          <a:p>
            <a:pPr marL="228600" indent="-228600" algn="ctr">
              <a:buClr>
                <a:schemeClr val="bg1"/>
              </a:buClr>
              <a:buFont typeface="+mj-lt"/>
              <a:buAutoNum type="arabicPeriod"/>
            </a:pPr>
            <a:r>
              <a:rPr lang="pt-BR" sz="1050" dirty="0">
                <a:solidFill>
                  <a:schemeClr val="tx2"/>
                </a:solidFill>
              </a:rPr>
              <a:t>Classificar as ligações em categorias significativas para priorizar ações e melhorias.</a:t>
            </a:r>
          </a:p>
          <a:p>
            <a:pPr marL="228600" indent="-228600" algn="ctr">
              <a:buClr>
                <a:schemeClr val="bg1"/>
              </a:buClr>
              <a:buFont typeface="+mj-lt"/>
              <a:buAutoNum type="arabicPeriod"/>
            </a:pPr>
            <a:r>
              <a:rPr lang="pt-BR" sz="1050" dirty="0">
                <a:solidFill>
                  <a:schemeClr val="tx2"/>
                </a:solidFill>
              </a:rPr>
              <a:t>Tomar decisões informadas e proativas para melhorar continuamente a experiência do cliente e aumentar a satisfação geral.</a:t>
            </a:r>
          </a:p>
        </p:txBody>
      </p:sp>
      <p:sp>
        <p:nvSpPr>
          <p:cNvPr id="14" name="Google Shape;386;p62">
            <a:extLst>
              <a:ext uri="{FF2B5EF4-FFF2-40B4-BE49-F238E27FC236}">
                <a16:creationId xmlns:a16="http://schemas.microsoft.com/office/drawing/2014/main" id="{C02361C1-F090-382D-94E7-3C6C46A52A98}"/>
              </a:ext>
            </a:extLst>
          </p:cNvPr>
          <p:cNvSpPr txBox="1">
            <a:spLocks/>
          </p:cNvSpPr>
          <p:nvPr/>
        </p:nvSpPr>
        <p:spPr>
          <a:xfrm>
            <a:off x="3169266" y="2552410"/>
            <a:ext cx="2923230" cy="4569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en-US" sz="1400" dirty="0"/>
              <a:t>AONDE QUEREMOS CHEGAR?</a:t>
            </a:r>
            <a:endParaRPr lang="pt-BR" sz="1400" dirty="0"/>
          </a:p>
        </p:txBody>
      </p:sp>
    </p:spTree>
    <p:extLst>
      <p:ext uri="{BB962C8B-B14F-4D97-AF65-F5344CB8AC3E}">
        <p14:creationId xmlns:p14="http://schemas.microsoft.com/office/powerpoint/2010/main" val="197730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p:tgtEl>
                                          <p:spTgt spid="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5" name="Google Shape;1385;p122"/>
          <p:cNvSpPr txBox="1">
            <a:spLocks noGrp="1"/>
          </p:cNvSpPr>
          <p:nvPr>
            <p:ph type="title"/>
          </p:nvPr>
        </p:nvSpPr>
        <p:spPr>
          <a:xfrm rot="-5400000">
            <a:off x="-1347563" y="2076536"/>
            <a:ext cx="4028100" cy="92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PROPOSTA DE SOLUÇÃO</a:t>
            </a:r>
            <a:endParaRPr dirty="0"/>
          </a:p>
        </p:txBody>
      </p:sp>
      <p:sp>
        <p:nvSpPr>
          <p:cNvPr id="1386" name="Google Shape;1386;p122"/>
          <p:cNvSpPr/>
          <p:nvPr/>
        </p:nvSpPr>
        <p:spPr>
          <a:xfrm>
            <a:off x="2545775" y="288250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22"/>
          <p:cNvSpPr/>
          <p:nvPr/>
        </p:nvSpPr>
        <p:spPr>
          <a:xfrm>
            <a:off x="4771100" y="288250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22"/>
          <p:cNvSpPr/>
          <p:nvPr/>
        </p:nvSpPr>
        <p:spPr>
          <a:xfrm>
            <a:off x="3658438" y="288250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22"/>
          <p:cNvSpPr/>
          <p:nvPr/>
        </p:nvSpPr>
        <p:spPr>
          <a:xfrm>
            <a:off x="5883738" y="288250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122"/>
          <p:cNvGrpSpPr/>
          <p:nvPr/>
        </p:nvGrpSpPr>
        <p:grpSpPr>
          <a:xfrm>
            <a:off x="2635259" y="2980130"/>
            <a:ext cx="309724" cy="293475"/>
            <a:chOff x="4768575" y="2253950"/>
            <a:chExt cx="46300" cy="43875"/>
          </a:xfrm>
        </p:grpSpPr>
        <p:sp>
          <p:nvSpPr>
            <p:cNvPr id="1391" name="Google Shape;1391;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122"/>
          <p:cNvGrpSpPr/>
          <p:nvPr/>
        </p:nvGrpSpPr>
        <p:grpSpPr>
          <a:xfrm>
            <a:off x="3747934" y="2980130"/>
            <a:ext cx="309724" cy="293475"/>
            <a:chOff x="4768575" y="2253950"/>
            <a:chExt cx="46300" cy="43875"/>
          </a:xfrm>
        </p:grpSpPr>
        <p:sp>
          <p:nvSpPr>
            <p:cNvPr id="1394" name="Google Shape;1394;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122"/>
          <p:cNvGrpSpPr/>
          <p:nvPr/>
        </p:nvGrpSpPr>
        <p:grpSpPr>
          <a:xfrm>
            <a:off x="4860596" y="2980130"/>
            <a:ext cx="309724" cy="293475"/>
            <a:chOff x="4768575" y="2253950"/>
            <a:chExt cx="46300" cy="43875"/>
          </a:xfrm>
        </p:grpSpPr>
        <p:sp>
          <p:nvSpPr>
            <p:cNvPr id="1397" name="Google Shape;1397;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122"/>
          <p:cNvGrpSpPr/>
          <p:nvPr/>
        </p:nvGrpSpPr>
        <p:grpSpPr>
          <a:xfrm>
            <a:off x="5973246" y="2980130"/>
            <a:ext cx="309724" cy="293475"/>
            <a:chOff x="4768575" y="2253950"/>
            <a:chExt cx="46300" cy="43875"/>
          </a:xfrm>
        </p:grpSpPr>
        <p:sp>
          <p:nvSpPr>
            <p:cNvPr id="1400" name="Google Shape;1400;p12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2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122"/>
          <p:cNvSpPr/>
          <p:nvPr/>
        </p:nvSpPr>
        <p:spPr>
          <a:xfrm rot="10800000">
            <a:off x="5587851" y="3126457"/>
            <a:ext cx="1116816" cy="55878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22"/>
          <p:cNvSpPr/>
          <p:nvPr/>
        </p:nvSpPr>
        <p:spPr>
          <a:xfrm rot="10800000">
            <a:off x="4471057" y="2568478"/>
            <a:ext cx="1116816" cy="557944"/>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22"/>
          <p:cNvSpPr/>
          <p:nvPr/>
        </p:nvSpPr>
        <p:spPr>
          <a:xfrm rot="10800000">
            <a:off x="3354288" y="3126457"/>
            <a:ext cx="1116791" cy="55878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22"/>
          <p:cNvSpPr/>
          <p:nvPr/>
        </p:nvSpPr>
        <p:spPr>
          <a:xfrm rot="10800000">
            <a:off x="2237494" y="2568478"/>
            <a:ext cx="1116816" cy="557944"/>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22"/>
          <p:cNvSpPr/>
          <p:nvPr/>
        </p:nvSpPr>
        <p:spPr>
          <a:xfrm rot="10800000">
            <a:off x="5541342" y="3070598"/>
            <a:ext cx="93038" cy="9302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22"/>
          <p:cNvSpPr/>
          <p:nvPr/>
        </p:nvSpPr>
        <p:spPr>
          <a:xfrm rot="10800000">
            <a:off x="4424573" y="3070598"/>
            <a:ext cx="93013" cy="9302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22"/>
          <p:cNvSpPr/>
          <p:nvPr/>
        </p:nvSpPr>
        <p:spPr>
          <a:xfrm rot="10800000">
            <a:off x="3307778" y="3070598"/>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22"/>
          <p:cNvSpPr/>
          <p:nvPr/>
        </p:nvSpPr>
        <p:spPr>
          <a:xfrm rot="10800000">
            <a:off x="2190984" y="3070598"/>
            <a:ext cx="93013" cy="9302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22"/>
          <p:cNvSpPr txBox="1"/>
          <p:nvPr/>
        </p:nvSpPr>
        <p:spPr>
          <a:xfrm>
            <a:off x="2010713" y="3512637"/>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Rubik"/>
                <a:ea typeface="Rubik"/>
                <a:cs typeface="Rubik"/>
                <a:sym typeface="Rubik"/>
              </a:rPr>
              <a:t>INFRA</a:t>
            </a:r>
            <a:endParaRPr sz="1600" b="1" dirty="0">
              <a:solidFill>
                <a:schemeClr val="lt1"/>
              </a:solidFill>
              <a:latin typeface="Rubik"/>
              <a:ea typeface="Rubik"/>
              <a:cs typeface="Rubik"/>
              <a:sym typeface="Rubik"/>
            </a:endParaRPr>
          </a:p>
        </p:txBody>
      </p:sp>
      <p:sp>
        <p:nvSpPr>
          <p:cNvPr id="1411" name="Google Shape;1411;p122"/>
          <p:cNvSpPr txBox="1"/>
          <p:nvPr/>
        </p:nvSpPr>
        <p:spPr>
          <a:xfrm>
            <a:off x="1928424" y="3775725"/>
            <a:ext cx="1737221" cy="10156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ETL das gravações e armazenamento em nuvem</a:t>
            </a:r>
            <a:endParaRPr dirty="0">
              <a:solidFill>
                <a:schemeClr val="lt1"/>
              </a:solidFill>
              <a:latin typeface="Montserrat"/>
              <a:ea typeface="Montserrat"/>
              <a:cs typeface="Montserrat"/>
              <a:sym typeface="Montserrat"/>
            </a:endParaRPr>
          </a:p>
        </p:txBody>
      </p:sp>
      <p:sp>
        <p:nvSpPr>
          <p:cNvPr id="1412" name="Google Shape;1412;p122"/>
          <p:cNvSpPr txBox="1"/>
          <p:nvPr/>
        </p:nvSpPr>
        <p:spPr>
          <a:xfrm>
            <a:off x="3123388" y="1611566"/>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Rubik"/>
                <a:ea typeface="Rubik"/>
                <a:cs typeface="Rubik"/>
                <a:sym typeface="Rubik"/>
              </a:rPr>
              <a:t>ALGORITMOS</a:t>
            </a:r>
            <a:endParaRPr sz="1600" b="1" dirty="0">
              <a:solidFill>
                <a:schemeClr val="lt1"/>
              </a:solidFill>
              <a:latin typeface="Rubik"/>
              <a:ea typeface="Rubik"/>
              <a:cs typeface="Rubik"/>
              <a:sym typeface="Rubik"/>
            </a:endParaRPr>
          </a:p>
        </p:txBody>
      </p:sp>
      <p:sp>
        <p:nvSpPr>
          <p:cNvPr id="1413" name="Google Shape;1413;p122"/>
          <p:cNvSpPr txBox="1"/>
          <p:nvPr/>
        </p:nvSpPr>
        <p:spPr>
          <a:xfrm>
            <a:off x="2703895" y="1946541"/>
            <a:ext cx="2417576" cy="811403"/>
          </a:xfrm>
          <a:prstGeom prst="rect">
            <a:avLst/>
          </a:prstGeom>
          <a:noFill/>
          <a:ln>
            <a:noFill/>
          </a:ln>
        </p:spPr>
        <p:txBody>
          <a:bodyPr spcFirstLastPara="1" wrap="square" lIns="91425" tIns="91425" rIns="91425" bIns="91425" anchor="t" anchorCtr="0">
            <a:noAutofit/>
          </a:bodyPr>
          <a:lstStyle/>
          <a:p>
            <a:pPr lvl="0" algn="ctr"/>
            <a:r>
              <a:rPr lang="pt-BR" dirty="0">
                <a:solidFill>
                  <a:schemeClr val="lt1"/>
                </a:solidFill>
                <a:latin typeface="Montserrat"/>
                <a:ea typeface="Montserrat"/>
                <a:cs typeface="Montserrat"/>
                <a:sym typeface="Montserrat"/>
              </a:rPr>
              <a:t>NLP para análise de sentimentos e clusterização</a:t>
            </a:r>
            <a:endParaRPr dirty="0">
              <a:solidFill>
                <a:schemeClr val="lt1"/>
              </a:solidFill>
              <a:latin typeface="Montserrat"/>
              <a:ea typeface="Montserrat"/>
              <a:cs typeface="Montserrat"/>
              <a:sym typeface="Montserrat"/>
            </a:endParaRPr>
          </a:p>
        </p:txBody>
      </p:sp>
      <p:sp>
        <p:nvSpPr>
          <p:cNvPr id="1414" name="Google Shape;1414;p122"/>
          <p:cNvSpPr txBox="1"/>
          <p:nvPr/>
        </p:nvSpPr>
        <p:spPr>
          <a:xfrm>
            <a:off x="4236050" y="3512637"/>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Rubik"/>
                <a:ea typeface="Rubik"/>
                <a:cs typeface="Rubik"/>
                <a:sym typeface="Rubik"/>
              </a:rPr>
              <a:t>ANÁLISES</a:t>
            </a:r>
            <a:endParaRPr sz="1600" b="1" dirty="0">
              <a:solidFill>
                <a:schemeClr val="lt1"/>
              </a:solidFill>
              <a:latin typeface="Rubik"/>
              <a:ea typeface="Rubik"/>
              <a:cs typeface="Rubik"/>
              <a:sym typeface="Rubik"/>
            </a:endParaRPr>
          </a:p>
        </p:txBody>
      </p:sp>
      <p:sp>
        <p:nvSpPr>
          <p:cNvPr id="1415" name="Google Shape;1415;p122"/>
          <p:cNvSpPr txBox="1"/>
          <p:nvPr/>
        </p:nvSpPr>
        <p:spPr>
          <a:xfrm>
            <a:off x="4160871" y="3803078"/>
            <a:ext cx="1737187"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Interface para Análise dos dados e extração de bases</a:t>
            </a:r>
            <a:endParaRPr dirty="0">
              <a:solidFill>
                <a:schemeClr val="lt1"/>
              </a:solidFill>
              <a:latin typeface="Montserrat"/>
              <a:ea typeface="Montserrat"/>
              <a:cs typeface="Montserrat"/>
              <a:sym typeface="Montserrat"/>
            </a:endParaRPr>
          </a:p>
        </p:txBody>
      </p:sp>
      <p:sp>
        <p:nvSpPr>
          <p:cNvPr id="1416" name="Google Shape;1416;p122"/>
          <p:cNvSpPr txBox="1"/>
          <p:nvPr/>
        </p:nvSpPr>
        <p:spPr>
          <a:xfrm>
            <a:off x="5348700" y="1583123"/>
            <a:ext cx="15588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Rubik"/>
                <a:ea typeface="Rubik"/>
                <a:cs typeface="Rubik"/>
                <a:sym typeface="Rubik"/>
              </a:rPr>
              <a:t>RESOLUÇÃO</a:t>
            </a:r>
            <a:endParaRPr sz="1600" b="1" dirty="0">
              <a:solidFill>
                <a:schemeClr val="lt1"/>
              </a:solidFill>
              <a:latin typeface="Rubik"/>
              <a:ea typeface="Rubik"/>
              <a:cs typeface="Rubik"/>
              <a:sym typeface="Rubik"/>
            </a:endParaRPr>
          </a:p>
        </p:txBody>
      </p:sp>
      <p:sp>
        <p:nvSpPr>
          <p:cNvPr id="1417" name="Google Shape;1417;p122"/>
          <p:cNvSpPr txBox="1"/>
          <p:nvPr/>
        </p:nvSpPr>
        <p:spPr>
          <a:xfrm>
            <a:off x="5348709" y="1933387"/>
            <a:ext cx="15588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Insights Significativos e Precisos</a:t>
            </a:r>
            <a:endParaRPr dirty="0">
              <a:solidFill>
                <a:schemeClr val="lt1"/>
              </a:solidFill>
              <a:latin typeface="Montserrat"/>
              <a:ea typeface="Montserrat"/>
              <a:cs typeface="Montserrat"/>
              <a:sym typeface="Montserrat"/>
            </a:endParaRPr>
          </a:p>
        </p:txBody>
      </p:sp>
      <p:sp>
        <p:nvSpPr>
          <p:cNvPr id="5" name="CaixaDeTexto 4">
            <a:extLst>
              <a:ext uri="{FF2B5EF4-FFF2-40B4-BE49-F238E27FC236}">
                <a16:creationId xmlns:a16="http://schemas.microsoft.com/office/drawing/2014/main" id="{6F6E4831-C0AA-3C8B-96EB-B04C002D6DCF}"/>
              </a:ext>
            </a:extLst>
          </p:cNvPr>
          <p:cNvSpPr txBox="1"/>
          <p:nvPr/>
        </p:nvSpPr>
        <p:spPr>
          <a:xfrm>
            <a:off x="1463247" y="685732"/>
            <a:ext cx="7316447" cy="646331"/>
          </a:xfrm>
          <a:prstGeom prst="rect">
            <a:avLst/>
          </a:prstGeom>
          <a:noFill/>
        </p:spPr>
        <p:txBody>
          <a:bodyPr wrap="square">
            <a:spAutoFit/>
          </a:bodyPr>
          <a:lstStyle/>
          <a:p>
            <a:r>
              <a:rPr lang="pt-BR" sz="1200" dirty="0">
                <a:solidFill>
                  <a:schemeClr val="tx2"/>
                </a:solidFill>
              </a:rPr>
              <a:t>Luna é uma assistente virtual desenvolvida pela TOTVS para solucionar os desafios de comunicação enfrentados nas ligações de NPS. Ela é capaz de analisar sentimentos e definir categorias e sugestões com base em regras de negócios, gerando assim relatórios para extrair insights</a:t>
            </a:r>
          </a:p>
        </p:txBody>
      </p:sp>
      <p:sp>
        <p:nvSpPr>
          <p:cNvPr id="6" name="Retângulo 5">
            <a:extLst>
              <a:ext uri="{FF2B5EF4-FFF2-40B4-BE49-F238E27FC236}">
                <a16:creationId xmlns:a16="http://schemas.microsoft.com/office/drawing/2014/main" id="{2D5C75F0-E96D-A998-77F6-484B6A48215F}"/>
              </a:ext>
            </a:extLst>
          </p:cNvPr>
          <p:cNvSpPr/>
          <p:nvPr/>
        </p:nvSpPr>
        <p:spPr>
          <a:xfrm>
            <a:off x="1533893" y="1413165"/>
            <a:ext cx="5874327" cy="3609670"/>
          </a:xfrm>
          <a:prstGeom prst="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85"/>
                                        </p:tgtEl>
                                        <p:attrNameLst>
                                          <p:attrName>style.visibility</p:attrName>
                                        </p:attrNameLst>
                                      </p:cBhvr>
                                      <p:to>
                                        <p:strVal val="visible"/>
                                      </p:to>
                                    </p:set>
                                    <p:anim calcmode="lin" valueType="num">
                                      <p:cBhvr additive="base">
                                        <p:cTn id="7" dur="1000"/>
                                        <p:tgtEl>
                                          <p:spTgt spid="138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6"/>
                                        </p:tgtEl>
                                        <p:attrNameLst>
                                          <p:attrName>style.visibility</p:attrName>
                                        </p:attrNameLst>
                                      </p:cBhvr>
                                      <p:to>
                                        <p:strVal val="visible"/>
                                      </p:to>
                                    </p:set>
                                    <p:anim calcmode="lin" valueType="num">
                                      <p:cBhvr additive="base">
                                        <p:cTn id="12" dur="1000"/>
                                        <p:tgtEl>
                                          <p:spTgt spid="138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390"/>
                                        </p:tgtEl>
                                        <p:attrNameLst>
                                          <p:attrName>style.visibility</p:attrName>
                                        </p:attrNameLst>
                                      </p:cBhvr>
                                      <p:to>
                                        <p:strVal val="visible"/>
                                      </p:to>
                                    </p:set>
                                    <p:animEffect transition="in" filter="fade">
                                      <p:cBhvr>
                                        <p:cTn id="15" dur="1000"/>
                                        <p:tgtEl>
                                          <p:spTgt spid="1390"/>
                                        </p:tgtEl>
                                      </p:cBhvr>
                                    </p:animEffect>
                                  </p:childTnLst>
                                </p:cTn>
                              </p:par>
                              <p:par>
                                <p:cTn id="16" presetID="10" presetClass="entr" presetSubtype="0" fill="hold" nodeType="withEffect">
                                  <p:stCondLst>
                                    <p:cond delay="0"/>
                                  </p:stCondLst>
                                  <p:childTnLst>
                                    <p:set>
                                      <p:cBhvr>
                                        <p:cTn id="17" dur="1" fill="hold">
                                          <p:stCondLst>
                                            <p:cond delay="0"/>
                                          </p:stCondLst>
                                        </p:cTn>
                                        <p:tgtEl>
                                          <p:spTgt spid="1405"/>
                                        </p:tgtEl>
                                        <p:attrNameLst>
                                          <p:attrName>style.visibility</p:attrName>
                                        </p:attrNameLst>
                                      </p:cBhvr>
                                      <p:to>
                                        <p:strVal val="visible"/>
                                      </p:to>
                                    </p:set>
                                    <p:animEffect transition="in" filter="fade">
                                      <p:cBhvr>
                                        <p:cTn id="18" dur="1000"/>
                                        <p:tgtEl>
                                          <p:spTgt spid="1405"/>
                                        </p:tgtEl>
                                      </p:cBhvr>
                                    </p:animEffect>
                                  </p:childTnLst>
                                </p:cTn>
                              </p:par>
                              <p:par>
                                <p:cTn id="19" presetID="10" presetClass="entr" presetSubtype="0" fill="hold" nodeType="withEffect">
                                  <p:stCondLst>
                                    <p:cond delay="0"/>
                                  </p:stCondLst>
                                  <p:childTnLst>
                                    <p:set>
                                      <p:cBhvr>
                                        <p:cTn id="20" dur="1" fill="hold">
                                          <p:stCondLst>
                                            <p:cond delay="0"/>
                                          </p:stCondLst>
                                        </p:cTn>
                                        <p:tgtEl>
                                          <p:spTgt spid="1410"/>
                                        </p:tgtEl>
                                        <p:attrNameLst>
                                          <p:attrName>style.visibility</p:attrName>
                                        </p:attrNameLst>
                                      </p:cBhvr>
                                      <p:to>
                                        <p:strVal val="visible"/>
                                      </p:to>
                                    </p:set>
                                    <p:animEffect transition="in" filter="fade">
                                      <p:cBhvr>
                                        <p:cTn id="21" dur="1000"/>
                                        <p:tgtEl>
                                          <p:spTgt spid="1410"/>
                                        </p:tgtEl>
                                      </p:cBhvr>
                                    </p:animEffect>
                                  </p:childTnLst>
                                </p:cTn>
                              </p:par>
                              <p:par>
                                <p:cTn id="22" presetID="10" presetClass="entr" presetSubtype="0" fill="hold" nodeType="withEffect">
                                  <p:stCondLst>
                                    <p:cond delay="0"/>
                                  </p:stCondLst>
                                  <p:childTnLst>
                                    <p:set>
                                      <p:cBhvr>
                                        <p:cTn id="23" dur="1" fill="hold">
                                          <p:stCondLst>
                                            <p:cond delay="0"/>
                                          </p:stCondLst>
                                        </p:cTn>
                                        <p:tgtEl>
                                          <p:spTgt spid="1411"/>
                                        </p:tgtEl>
                                        <p:attrNameLst>
                                          <p:attrName>style.visibility</p:attrName>
                                        </p:attrNameLst>
                                      </p:cBhvr>
                                      <p:to>
                                        <p:strVal val="visible"/>
                                      </p:to>
                                    </p:set>
                                    <p:animEffect transition="in" filter="fade">
                                      <p:cBhvr>
                                        <p:cTn id="24" dur="1000"/>
                                        <p:tgtEl>
                                          <p:spTgt spid="14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388"/>
                                        </p:tgtEl>
                                        <p:attrNameLst>
                                          <p:attrName>style.visibility</p:attrName>
                                        </p:attrNameLst>
                                      </p:cBhvr>
                                      <p:to>
                                        <p:strVal val="visible"/>
                                      </p:to>
                                    </p:set>
                                    <p:anim calcmode="lin" valueType="num">
                                      <p:cBhvr additive="base">
                                        <p:cTn id="29" dur="1000"/>
                                        <p:tgtEl>
                                          <p:spTgt spid="1388"/>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1393"/>
                                        </p:tgtEl>
                                        <p:attrNameLst>
                                          <p:attrName>style.visibility</p:attrName>
                                        </p:attrNameLst>
                                      </p:cBhvr>
                                      <p:to>
                                        <p:strVal val="visible"/>
                                      </p:to>
                                    </p:set>
                                    <p:animEffect transition="in" filter="fade">
                                      <p:cBhvr>
                                        <p:cTn id="32" dur="1000"/>
                                        <p:tgtEl>
                                          <p:spTgt spid="1393"/>
                                        </p:tgtEl>
                                      </p:cBhvr>
                                    </p:animEffect>
                                  </p:childTnLst>
                                </p:cTn>
                              </p:par>
                              <p:par>
                                <p:cTn id="33" presetID="10" presetClass="entr" presetSubtype="0" fill="hold" nodeType="withEffect">
                                  <p:stCondLst>
                                    <p:cond delay="0"/>
                                  </p:stCondLst>
                                  <p:childTnLst>
                                    <p:set>
                                      <p:cBhvr>
                                        <p:cTn id="34" dur="1" fill="hold">
                                          <p:stCondLst>
                                            <p:cond delay="0"/>
                                          </p:stCondLst>
                                        </p:cTn>
                                        <p:tgtEl>
                                          <p:spTgt spid="1404"/>
                                        </p:tgtEl>
                                        <p:attrNameLst>
                                          <p:attrName>style.visibility</p:attrName>
                                        </p:attrNameLst>
                                      </p:cBhvr>
                                      <p:to>
                                        <p:strVal val="visible"/>
                                      </p:to>
                                    </p:set>
                                    <p:animEffect transition="in" filter="fade">
                                      <p:cBhvr>
                                        <p:cTn id="35" dur="1000"/>
                                        <p:tgtEl>
                                          <p:spTgt spid="1404"/>
                                        </p:tgtEl>
                                      </p:cBhvr>
                                    </p:animEffect>
                                  </p:childTnLst>
                                </p:cTn>
                              </p:par>
                              <p:par>
                                <p:cTn id="36" presetID="10" presetClass="entr" presetSubtype="0" fill="hold" nodeType="withEffect">
                                  <p:stCondLst>
                                    <p:cond delay="0"/>
                                  </p:stCondLst>
                                  <p:childTnLst>
                                    <p:set>
                                      <p:cBhvr>
                                        <p:cTn id="37" dur="1" fill="hold">
                                          <p:stCondLst>
                                            <p:cond delay="0"/>
                                          </p:stCondLst>
                                        </p:cTn>
                                        <p:tgtEl>
                                          <p:spTgt spid="1412"/>
                                        </p:tgtEl>
                                        <p:attrNameLst>
                                          <p:attrName>style.visibility</p:attrName>
                                        </p:attrNameLst>
                                      </p:cBhvr>
                                      <p:to>
                                        <p:strVal val="visible"/>
                                      </p:to>
                                    </p:set>
                                    <p:animEffect transition="in" filter="fade">
                                      <p:cBhvr>
                                        <p:cTn id="38" dur="1000"/>
                                        <p:tgtEl>
                                          <p:spTgt spid="1412"/>
                                        </p:tgtEl>
                                      </p:cBhvr>
                                    </p:animEffect>
                                  </p:childTnLst>
                                </p:cTn>
                              </p:par>
                              <p:par>
                                <p:cTn id="39" presetID="10" presetClass="entr" presetSubtype="0" fill="hold" nodeType="withEffect">
                                  <p:stCondLst>
                                    <p:cond delay="0"/>
                                  </p:stCondLst>
                                  <p:childTnLst>
                                    <p:set>
                                      <p:cBhvr>
                                        <p:cTn id="40" dur="1" fill="hold">
                                          <p:stCondLst>
                                            <p:cond delay="0"/>
                                          </p:stCondLst>
                                        </p:cTn>
                                        <p:tgtEl>
                                          <p:spTgt spid="1413"/>
                                        </p:tgtEl>
                                        <p:attrNameLst>
                                          <p:attrName>style.visibility</p:attrName>
                                        </p:attrNameLst>
                                      </p:cBhvr>
                                      <p:to>
                                        <p:strVal val="visible"/>
                                      </p:to>
                                    </p:set>
                                    <p:animEffect transition="in" filter="fade">
                                      <p:cBhvr>
                                        <p:cTn id="41" dur="1000"/>
                                        <p:tgtEl>
                                          <p:spTgt spid="1413"/>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87"/>
                                        </p:tgtEl>
                                        <p:attrNameLst>
                                          <p:attrName>style.visibility</p:attrName>
                                        </p:attrNameLst>
                                      </p:cBhvr>
                                      <p:to>
                                        <p:strVal val="visible"/>
                                      </p:to>
                                    </p:set>
                                    <p:anim calcmode="lin" valueType="num">
                                      <p:cBhvr additive="base">
                                        <p:cTn id="46" dur="1000"/>
                                        <p:tgtEl>
                                          <p:spTgt spid="1387"/>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396"/>
                                        </p:tgtEl>
                                        <p:attrNameLst>
                                          <p:attrName>style.visibility</p:attrName>
                                        </p:attrNameLst>
                                      </p:cBhvr>
                                      <p:to>
                                        <p:strVal val="visible"/>
                                      </p:to>
                                    </p:set>
                                    <p:animEffect transition="in" filter="fade">
                                      <p:cBhvr>
                                        <p:cTn id="49" dur="1000"/>
                                        <p:tgtEl>
                                          <p:spTgt spid="1396"/>
                                        </p:tgtEl>
                                      </p:cBhvr>
                                    </p:animEffect>
                                  </p:childTnLst>
                                </p:cTn>
                              </p:par>
                              <p:par>
                                <p:cTn id="50" presetID="10" presetClass="entr" presetSubtype="0" fill="hold" nodeType="withEffect">
                                  <p:stCondLst>
                                    <p:cond delay="0"/>
                                  </p:stCondLst>
                                  <p:childTnLst>
                                    <p:set>
                                      <p:cBhvr>
                                        <p:cTn id="51" dur="1" fill="hold">
                                          <p:stCondLst>
                                            <p:cond delay="0"/>
                                          </p:stCondLst>
                                        </p:cTn>
                                        <p:tgtEl>
                                          <p:spTgt spid="1403"/>
                                        </p:tgtEl>
                                        <p:attrNameLst>
                                          <p:attrName>style.visibility</p:attrName>
                                        </p:attrNameLst>
                                      </p:cBhvr>
                                      <p:to>
                                        <p:strVal val="visible"/>
                                      </p:to>
                                    </p:set>
                                    <p:animEffect transition="in" filter="fade">
                                      <p:cBhvr>
                                        <p:cTn id="52" dur="1000"/>
                                        <p:tgtEl>
                                          <p:spTgt spid="1403"/>
                                        </p:tgtEl>
                                      </p:cBhvr>
                                    </p:animEffect>
                                  </p:childTnLst>
                                </p:cTn>
                              </p:par>
                              <p:par>
                                <p:cTn id="53" presetID="10" presetClass="entr" presetSubtype="0" fill="hold" nodeType="withEffect">
                                  <p:stCondLst>
                                    <p:cond delay="0"/>
                                  </p:stCondLst>
                                  <p:childTnLst>
                                    <p:set>
                                      <p:cBhvr>
                                        <p:cTn id="54" dur="1" fill="hold">
                                          <p:stCondLst>
                                            <p:cond delay="0"/>
                                          </p:stCondLst>
                                        </p:cTn>
                                        <p:tgtEl>
                                          <p:spTgt spid="1414"/>
                                        </p:tgtEl>
                                        <p:attrNameLst>
                                          <p:attrName>style.visibility</p:attrName>
                                        </p:attrNameLst>
                                      </p:cBhvr>
                                      <p:to>
                                        <p:strVal val="visible"/>
                                      </p:to>
                                    </p:set>
                                    <p:animEffect transition="in" filter="fade">
                                      <p:cBhvr>
                                        <p:cTn id="55" dur="1000"/>
                                        <p:tgtEl>
                                          <p:spTgt spid="1414"/>
                                        </p:tgtEl>
                                      </p:cBhvr>
                                    </p:animEffect>
                                  </p:childTnLst>
                                </p:cTn>
                              </p:par>
                              <p:par>
                                <p:cTn id="56" presetID="10" presetClass="entr" presetSubtype="0" fill="hold" nodeType="withEffect">
                                  <p:stCondLst>
                                    <p:cond delay="0"/>
                                  </p:stCondLst>
                                  <p:childTnLst>
                                    <p:set>
                                      <p:cBhvr>
                                        <p:cTn id="57" dur="1" fill="hold">
                                          <p:stCondLst>
                                            <p:cond delay="0"/>
                                          </p:stCondLst>
                                        </p:cTn>
                                        <p:tgtEl>
                                          <p:spTgt spid="1415"/>
                                        </p:tgtEl>
                                        <p:attrNameLst>
                                          <p:attrName>style.visibility</p:attrName>
                                        </p:attrNameLst>
                                      </p:cBhvr>
                                      <p:to>
                                        <p:strVal val="visible"/>
                                      </p:to>
                                    </p:set>
                                    <p:animEffect transition="in" filter="fade">
                                      <p:cBhvr>
                                        <p:cTn id="58" dur="1000"/>
                                        <p:tgtEl>
                                          <p:spTgt spid="141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89"/>
                                        </p:tgtEl>
                                        <p:attrNameLst>
                                          <p:attrName>style.visibility</p:attrName>
                                        </p:attrNameLst>
                                      </p:cBhvr>
                                      <p:to>
                                        <p:strVal val="visible"/>
                                      </p:to>
                                    </p:set>
                                    <p:anim calcmode="lin" valueType="num">
                                      <p:cBhvr additive="base">
                                        <p:cTn id="63" dur="1000"/>
                                        <p:tgtEl>
                                          <p:spTgt spid="1389"/>
                                        </p:tgtEl>
                                        <p:attrNameLst>
                                          <p:attrName>ppt_y</p:attrName>
                                        </p:attrNameLst>
                                      </p:cBhvr>
                                      <p:tavLst>
                                        <p:tav tm="0">
                                          <p:val>
                                            <p:strVal val="#ppt_y+1"/>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1399"/>
                                        </p:tgtEl>
                                        <p:attrNameLst>
                                          <p:attrName>style.visibility</p:attrName>
                                        </p:attrNameLst>
                                      </p:cBhvr>
                                      <p:to>
                                        <p:strVal val="visible"/>
                                      </p:to>
                                    </p:set>
                                    <p:animEffect transition="in" filter="fade">
                                      <p:cBhvr>
                                        <p:cTn id="66" dur="1000"/>
                                        <p:tgtEl>
                                          <p:spTgt spid="1399"/>
                                        </p:tgtEl>
                                      </p:cBhvr>
                                    </p:animEffect>
                                  </p:childTnLst>
                                </p:cTn>
                              </p:par>
                              <p:par>
                                <p:cTn id="67" presetID="10" presetClass="entr" presetSubtype="0" fill="hold" nodeType="withEffect">
                                  <p:stCondLst>
                                    <p:cond delay="0"/>
                                  </p:stCondLst>
                                  <p:childTnLst>
                                    <p:set>
                                      <p:cBhvr>
                                        <p:cTn id="68" dur="1" fill="hold">
                                          <p:stCondLst>
                                            <p:cond delay="0"/>
                                          </p:stCondLst>
                                        </p:cTn>
                                        <p:tgtEl>
                                          <p:spTgt spid="1402"/>
                                        </p:tgtEl>
                                        <p:attrNameLst>
                                          <p:attrName>style.visibility</p:attrName>
                                        </p:attrNameLst>
                                      </p:cBhvr>
                                      <p:to>
                                        <p:strVal val="visible"/>
                                      </p:to>
                                    </p:set>
                                    <p:animEffect transition="in" filter="fade">
                                      <p:cBhvr>
                                        <p:cTn id="69" dur="1000"/>
                                        <p:tgtEl>
                                          <p:spTgt spid="1402"/>
                                        </p:tgtEl>
                                      </p:cBhvr>
                                    </p:animEffect>
                                  </p:childTnLst>
                                </p:cTn>
                              </p:par>
                              <p:par>
                                <p:cTn id="70" presetID="10" presetClass="entr" presetSubtype="0" fill="hold" nodeType="withEffect">
                                  <p:stCondLst>
                                    <p:cond delay="0"/>
                                  </p:stCondLst>
                                  <p:childTnLst>
                                    <p:set>
                                      <p:cBhvr>
                                        <p:cTn id="71" dur="1" fill="hold">
                                          <p:stCondLst>
                                            <p:cond delay="0"/>
                                          </p:stCondLst>
                                        </p:cTn>
                                        <p:tgtEl>
                                          <p:spTgt spid="1416"/>
                                        </p:tgtEl>
                                        <p:attrNameLst>
                                          <p:attrName>style.visibility</p:attrName>
                                        </p:attrNameLst>
                                      </p:cBhvr>
                                      <p:to>
                                        <p:strVal val="visible"/>
                                      </p:to>
                                    </p:set>
                                    <p:animEffect transition="in" filter="fade">
                                      <p:cBhvr>
                                        <p:cTn id="72" dur="1000"/>
                                        <p:tgtEl>
                                          <p:spTgt spid="1416"/>
                                        </p:tgtEl>
                                      </p:cBhvr>
                                    </p:animEffect>
                                  </p:childTnLst>
                                </p:cTn>
                              </p:par>
                              <p:par>
                                <p:cTn id="73" presetID="10" presetClass="entr" presetSubtype="0" fill="hold" nodeType="withEffect">
                                  <p:stCondLst>
                                    <p:cond delay="0"/>
                                  </p:stCondLst>
                                  <p:childTnLst>
                                    <p:set>
                                      <p:cBhvr>
                                        <p:cTn id="74" dur="1" fill="hold">
                                          <p:stCondLst>
                                            <p:cond delay="0"/>
                                          </p:stCondLst>
                                        </p:cTn>
                                        <p:tgtEl>
                                          <p:spTgt spid="1417"/>
                                        </p:tgtEl>
                                        <p:attrNameLst>
                                          <p:attrName>style.visibility</p:attrName>
                                        </p:attrNameLst>
                                      </p:cBhvr>
                                      <p:to>
                                        <p:strVal val="visible"/>
                                      </p:to>
                                    </p:set>
                                    <p:animEffect transition="in" filter="fade">
                                      <p:cBhvr>
                                        <p:cTn id="75" dur="1000"/>
                                        <p:tgtEl>
                                          <p:spTgt spid="1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6"/>
          <p:cNvSpPr txBox="1">
            <a:spLocks noGrp="1"/>
          </p:cNvSpPr>
          <p:nvPr>
            <p:ph type="title"/>
          </p:nvPr>
        </p:nvSpPr>
        <p:spPr>
          <a:xfrm rot="-5400000">
            <a:off x="-1474121" y="2284975"/>
            <a:ext cx="40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ubik" panose="020B0604020202020204" charset="-79"/>
                <a:cs typeface="Rubik" panose="020B0604020202020204" charset="-79"/>
              </a:rPr>
              <a:t>IMPACTOS DA SOLUÇÃO</a:t>
            </a:r>
            <a:endParaRPr dirty="0">
              <a:latin typeface="Rubik" panose="020B0604020202020204" charset="-79"/>
              <a:cs typeface="Rubik" panose="020B0604020202020204" charset="-79"/>
            </a:endParaRPr>
          </a:p>
        </p:txBody>
      </p:sp>
      <p:sp>
        <p:nvSpPr>
          <p:cNvPr id="559" name="Google Shape;559;p76"/>
          <p:cNvSpPr/>
          <p:nvPr/>
        </p:nvSpPr>
        <p:spPr>
          <a:xfrm>
            <a:off x="1544782" y="999229"/>
            <a:ext cx="7446818" cy="3558917"/>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6"/>
          <p:cNvSpPr txBox="1">
            <a:spLocks noGrp="1"/>
          </p:cNvSpPr>
          <p:nvPr>
            <p:ph type="title" idx="2"/>
          </p:nvPr>
        </p:nvSpPr>
        <p:spPr>
          <a:xfrm>
            <a:off x="1802996" y="1207057"/>
            <a:ext cx="1411911" cy="3290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STAKEHOLDERS</a:t>
            </a:r>
            <a:endParaRPr sz="1100" dirty="0"/>
          </a:p>
        </p:txBody>
      </p:sp>
      <p:sp>
        <p:nvSpPr>
          <p:cNvPr id="576" name="Google Shape;576;p76"/>
          <p:cNvSpPr txBox="1">
            <a:spLocks noGrp="1"/>
          </p:cNvSpPr>
          <p:nvPr>
            <p:ph type="subTitle" idx="1"/>
          </p:nvPr>
        </p:nvSpPr>
        <p:spPr>
          <a:xfrm>
            <a:off x="1802997" y="1557669"/>
            <a:ext cx="6939221" cy="1753567"/>
          </a:xfrm>
          <a:prstGeom prst="rect">
            <a:avLst/>
          </a:prstGeom>
        </p:spPr>
        <p:txBody>
          <a:bodyPr spcFirstLastPara="1" wrap="square" lIns="91425" tIns="91425" rIns="91425" bIns="91425" anchor="t" anchorCtr="0">
            <a:noAutofit/>
          </a:bodyPr>
          <a:lstStyle/>
          <a:p>
            <a:pPr marL="342900" lvl="0" indent="-342900" algn="just">
              <a:buClr>
                <a:schemeClr val="bg1"/>
              </a:buClr>
              <a:buSzPts val="1100"/>
              <a:buFont typeface="+mj-lt"/>
              <a:buAutoNum type="arabicPeriod"/>
            </a:pPr>
            <a:r>
              <a:rPr lang="pt-BR" sz="1100" dirty="0"/>
              <a:t>Clientes: A solução beneficiará os clientes ao melhorar a qualidade do atendimento, fornecendo respostas mais rápidas e precisas às suas preocupações, aumentando assim a satisfação e fidelização.</a:t>
            </a:r>
          </a:p>
          <a:p>
            <a:pPr marL="342900" lvl="0" indent="-342900" algn="just">
              <a:buClr>
                <a:schemeClr val="bg1"/>
              </a:buClr>
              <a:buSzPts val="1100"/>
              <a:buFont typeface="+mj-lt"/>
              <a:buAutoNum type="arabicPeriod"/>
            </a:pPr>
            <a:endParaRPr lang="pt-BR" sz="1100" dirty="0"/>
          </a:p>
          <a:p>
            <a:pPr marL="342900" lvl="0" indent="-342900" algn="just">
              <a:buClr>
                <a:schemeClr val="bg1"/>
              </a:buClr>
              <a:buSzPts val="1100"/>
              <a:buFont typeface="+mj-lt"/>
              <a:buAutoNum type="arabicPeriod"/>
            </a:pPr>
            <a:r>
              <a:rPr lang="pt-BR" sz="1100" dirty="0"/>
              <a:t>Equipe de Atendimento: A equipe terá acesso a insights valiosos de forma rápida e eficiente, facilitando a resolução de problemas e melhorando a eficácia do trabalho.</a:t>
            </a:r>
          </a:p>
          <a:p>
            <a:pPr marL="342900" lvl="0" indent="-342900" algn="just">
              <a:buClr>
                <a:schemeClr val="bg1"/>
              </a:buClr>
              <a:buSzPts val="1100"/>
              <a:buFont typeface="+mj-lt"/>
              <a:buAutoNum type="arabicPeriod"/>
            </a:pPr>
            <a:endParaRPr lang="pt-BR" sz="1100" dirty="0"/>
          </a:p>
          <a:p>
            <a:pPr marL="342900" lvl="0" indent="-342900" algn="just">
              <a:buClr>
                <a:schemeClr val="bg1"/>
              </a:buClr>
              <a:buSzPts val="1100"/>
              <a:buFont typeface="+mj-lt"/>
              <a:buAutoNum type="arabicPeriod"/>
            </a:pPr>
            <a:r>
              <a:rPr lang="pt-BR" sz="1100" dirty="0"/>
              <a:t>Alta Administração: A solução fornecerá dados estratégicos para a tomada de decisões informadas, possibilitando uma gestão mais eficaz e orientada por dados.</a:t>
            </a:r>
            <a:endParaRPr sz="1100" dirty="0"/>
          </a:p>
        </p:txBody>
      </p:sp>
      <p:sp>
        <p:nvSpPr>
          <p:cNvPr id="10" name="Google Shape;575;p76">
            <a:extLst>
              <a:ext uri="{FF2B5EF4-FFF2-40B4-BE49-F238E27FC236}">
                <a16:creationId xmlns:a16="http://schemas.microsoft.com/office/drawing/2014/main" id="{4BB1857D-D6C8-6D97-C6E6-1026E652FBAF}"/>
              </a:ext>
            </a:extLst>
          </p:cNvPr>
          <p:cNvSpPr txBox="1">
            <a:spLocks/>
          </p:cNvSpPr>
          <p:nvPr/>
        </p:nvSpPr>
        <p:spPr>
          <a:xfrm>
            <a:off x="1740651" y="3326708"/>
            <a:ext cx="1051694" cy="329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500"/>
              <a:buFont typeface="Rubik"/>
              <a:buNone/>
              <a:defRPr sz="16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1500"/>
              <a:buFont typeface="Rubik"/>
              <a:buNone/>
              <a:defRPr sz="1500" b="1" i="0" u="none" strike="noStrike" cap="none">
                <a:solidFill>
                  <a:schemeClr val="lt1"/>
                </a:solidFill>
                <a:latin typeface="Rubik"/>
                <a:ea typeface="Rubik"/>
                <a:cs typeface="Rubik"/>
                <a:sym typeface="Rubik"/>
              </a:defRPr>
            </a:lvl9pPr>
          </a:lstStyle>
          <a:p>
            <a:r>
              <a:rPr lang="pt-BR" sz="1100" dirty="0"/>
              <a:t>SOCIAL</a:t>
            </a:r>
          </a:p>
        </p:txBody>
      </p:sp>
      <p:sp>
        <p:nvSpPr>
          <p:cNvPr id="11" name="Google Shape;576;p76">
            <a:extLst>
              <a:ext uri="{FF2B5EF4-FFF2-40B4-BE49-F238E27FC236}">
                <a16:creationId xmlns:a16="http://schemas.microsoft.com/office/drawing/2014/main" id="{43BC9B3A-2FD5-9878-29C1-D4B12D6CAF3A}"/>
              </a:ext>
            </a:extLst>
          </p:cNvPr>
          <p:cNvSpPr txBox="1">
            <a:spLocks/>
          </p:cNvSpPr>
          <p:nvPr/>
        </p:nvSpPr>
        <p:spPr>
          <a:xfrm>
            <a:off x="1802996" y="3683438"/>
            <a:ext cx="6939221" cy="8071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342900" indent="-342900" algn="just">
              <a:buClr>
                <a:schemeClr val="bg1"/>
              </a:buClr>
              <a:buSzPts val="1100"/>
              <a:buFont typeface="+mj-lt"/>
              <a:buAutoNum type="arabicPeriod"/>
            </a:pPr>
            <a:r>
              <a:rPr lang="pt-BR" sz="1100" dirty="0"/>
              <a:t>Impacto Social: Melhorar a qualidade dos produtos e serviços da TOTVS terá um impacto positivo na satisfação dos clientes e na comunidade em geral, promovendo uma experiência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 calcmode="lin" valueType="num">
                                      <p:cBhvr additive="base">
                                        <p:cTn id="7" dur="1000"/>
                                        <p:tgtEl>
                                          <p:spTgt spid="55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9"/>
                                        </p:tgtEl>
                                        <p:attrNameLst>
                                          <p:attrName>style.visibility</p:attrName>
                                        </p:attrNameLst>
                                      </p:cBhvr>
                                      <p:to>
                                        <p:strVal val="visible"/>
                                      </p:to>
                                    </p:set>
                                    <p:anim calcmode="lin" valueType="num">
                                      <p:cBhvr additive="base">
                                        <p:cTn id="12" dur="1000"/>
                                        <p:tgtEl>
                                          <p:spTgt spid="559"/>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75"/>
                                        </p:tgtEl>
                                        <p:attrNameLst>
                                          <p:attrName>style.visibility</p:attrName>
                                        </p:attrNameLst>
                                      </p:cBhvr>
                                      <p:to>
                                        <p:strVal val="visible"/>
                                      </p:to>
                                    </p:set>
                                    <p:animEffect transition="in" filter="fade">
                                      <p:cBhvr>
                                        <p:cTn id="15" dur="1000"/>
                                        <p:tgtEl>
                                          <p:spTgt spid="575"/>
                                        </p:tgtEl>
                                      </p:cBhvr>
                                    </p:animEffect>
                                  </p:childTnLst>
                                </p:cTn>
                              </p:par>
                              <p:par>
                                <p:cTn id="16" presetID="10" presetClass="entr" presetSubtype="0" fill="hold" nodeType="withEffect">
                                  <p:stCondLst>
                                    <p:cond delay="0"/>
                                  </p:stCondLst>
                                  <p:childTnLst>
                                    <p:set>
                                      <p:cBhvr>
                                        <p:cTn id="17" dur="1" fill="hold">
                                          <p:stCondLst>
                                            <p:cond delay="0"/>
                                          </p:stCondLst>
                                        </p:cTn>
                                        <p:tgtEl>
                                          <p:spTgt spid="576"/>
                                        </p:tgtEl>
                                        <p:attrNameLst>
                                          <p:attrName>style.visibility</p:attrName>
                                        </p:attrNameLst>
                                      </p:cBhvr>
                                      <p:to>
                                        <p:strVal val="visible"/>
                                      </p:to>
                                    </p:set>
                                    <p:animEffect transition="in" filter="fade">
                                      <p:cBhvr>
                                        <p:cTn id="18" dur="1000"/>
                                        <p:tgtEl>
                                          <p:spTgt spid="576"/>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6" name="Google Shape;559;p76">
            <a:extLst>
              <a:ext uri="{FF2B5EF4-FFF2-40B4-BE49-F238E27FC236}">
                <a16:creationId xmlns:a16="http://schemas.microsoft.com/office/drawing/2014/main" id="{231BF576-DF99-46FF-125D-6652E730E0AE}"/>
              </a:ext>
            </a:extLst>
          </p:cNvPr>
          <p:cNvSpPr/>
          <p:nvPr/>
        </p:nvSpPr>
        <p:spPr>
          <a:xfrm>
            <a:off x="1295548" y="150893"/>
            <a:ext cx="7751470" cy="1830307"/>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4"/>
          <p:cNvSpPr/>
          <p:nvPr/>
        </p:nvSpPr>
        <p:spPr>
          <a:xfrm>
            <a:off x="7041" y="-99410"/>
            <a:ext cx="1138874"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74"/>
          <p:cNvSpPr txBox="1">
            <a:spLocks noGrp="1"/>
          </p:cNvSpPr>
          <p:nvPr>
            <p:ph type="title"/>
          </p:nvPr>
        </p:nvSpPr>
        <p:spPr>
          <a:xfrm rot="-5400000">
            <a:off x="-1434872" y="2091031"/>
            <a:ext cx="4022700" cy="9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BENEF</a:t>
            </a:r>
            <a:r>
              <a:rPr lang="pt-BR" dirty="0"/>
              <a:t>ÍCIOS ESPERADOS</a:t>
            </a:r>
            <a:endParaRPr dirty="0"/>
          </a:p>
        </p:txBody>
      </p:sp>
      <p:sp>
        <p:nvSpPr>
          <p:cNvPr id="543" name="Google Shape;543;p74"/>
          <p:cNvSpPr txBox="1">
            <a:spLocks noGrp="1"/>
          </p:cNvSpPr>
          <p:nvPr>
            <p:ph type="subTitle" idx="1"/>
          </p:nvPr>
        </p:nvSpPr>
        <p:spPr>
          <a:xfrm>
            <a:off x="1413164" y="216703"/>
            <a:ext cx="7574162" cy="1677905"/>
          </a:xfrm>
          <a:prstGeom prst="rect">
            <a:avLst/>
          </a:prstGeom>
        </p:spPr>
        <p:txBody>
          <a:bodyPr spcFirstLastPara="1" wrap="square" lIns="91425" tIns="91425" rIns="91425" bIns="91425" anchor="t" anchorCtr="0">
            <a:noAutofit/>
          </a:bodyPr>
          <a:lstStyle/>
          <a:p>
            <a:pPr marL="228600" lvl="0" indent="-228600">
              <a:buClr>
                <a:schemeClr val="bg1"/>
              </a:buClr>
              <a:buFont typeface="+mj-lt"/>
              <a:buAutoNum type="arabicPeriod"/>
            </a:pPr>
            <a:r>
              <a:rPr lang="pt-BR" sz="900" dirty="0"/>
              <a:t>Melhoria da Satisfação do Cliente: A solução permitirá uma compreensão mais profunda das necessidades e preocupações dos clientes.</a:t>
            </a:r>
          </a:p>
          <a:p>
            <a:pPr marL="228600" lvl="0" indent="-228600">
              <a:buClr>
                <a:schemeClr val="bg1"/>
              </a:buClr>
              <a:buFont typeface="+mj-lt"/>
              <a:buAutoNum type="arabicPeriod"/>
            </a:pPr>
            <a:endParaRPr lang="pt-BR" sz="900" dirty="0"/>
          </a:p>
          <a:p>
            <a:pPr marL="228600" lvl="0" indent="-228600">
              <a:buClr>
                <a:schemeClr val="bg1"/>
              </a:buClr>
              <a:buFont typeface="+mj-lt"/>
              <a:buAutoNum type="arabicPeriod"/>
            </a:pPr>
            <a:r>
              <a:rPr lang="pt-BR" sz="900" dirty="0"/>
              <a:t>Eficiência Operacional Aprimorada: Com a automação da transcrição de áudio e análise de sentimentos, a solução reduzirá significativamente o tempo de atendimento.</a:t>
            </a:r>
          </a:p>
          <a:p>
            <a:pPr marL="228600" lvl="0" indent="-228600">
              <a:buClr>
                <a:schemeClr val="bg1"/>
              </a:buClr>
              <a:buFont typeface="+mj-lt"/>
              <a:buAutoNum type="arabicPeriod"/>
            </a:pPr>
            <a:endParaRPr lang="pt-BR" sz="900" dirty="0"/>
          </a:p>
          <a:p>
            <a:pPr marL="228600" lvl="0" indent="-228600">
              <a:buClr>
                <a:schemeClr val="bg1"/>
              </a:buClr>
              <a:buFont typeface="+mj-lt"/>
              <a:buAutoNum type="arabicPeriod"/>
            </a:pPr>
            <a:r>
              <a:rPr lang="pt-BR" sz="900" dirty="0"/>
              <a:t>Tomada de Decisões Mais Informada: Os insights gerados pela solução fornecerão à alta administração dados para as decisões estratégicas.</a:t>
            </a:r>
          </a:p>
          <a:p>
            <a:pPr marL="228600" lvl="0" indent="-228600">
              <a:buClr>
                <a:schemeClr val="bg1"/>
              </a:buClr>
              <a:buFont typeface="+mj-lt"/>
              <a:buAutoNum type="arabicPeriod"/>
            </a:pPr>
            <a:endParaRPr lang="pt-BR" sz="900" dirty="0"/>
          </a:p>
          <a:p>
            <a:pPr marL="228600" lvl="0" indent="-228600">
              <a:buClr>
                <a:schemeClr val="bg1"/>
              </a:buClr>
              <a:buFont typeface="+mj-lt"/>
              <a:buAutoNum type="arabicPeriod"/>
            </a:pPr>
            <a:r>
              <a:rPr lang="pt-BR" sz="900" dirty="0"/>
              <a:t>Redução de Custos: A automação e eficiência proporcionadas pela solução reduzirão os custos operacionais associados ao processamento manual das ligações de NPS.</a:t>
            </a:r>
          </a:p>
        </p:txBody>
      </p:sp>
      <p:sp>
        <p:nvSpPr>
          <p:cNvPr id="5" name="CaixaDeTexto 4">
            <a:extLst>
              <a:ext uri="{FF2B5EF4-FFF2-40B4-BE49-F238E27FC236}">
                <a16:creationId xmlns:a16="http://schemas.microsoft.com/office/drawing/2014/main" id="{1267FAAA-C7C4-C7A0-D200-7EB865F4C62E}"/>
              </a:ext>
            </a:extLst>
          </p:cNvPr>
          <p:cNvSpPr txBox="1"/>
          <p:nvPr/>
        </p:nvSpPr>
        <p:spPr>
          <a:xfrm>
            <a:off x="1482508" y="2582131"/>
            <a:ext cx="2902527" cy="2246769"/>
          </a:xfrm>
          <a:prstGeom prst="rect">
            <a:avLst/>
          </a:prstGeom>
          <a:noFill/>
        </p:spPr>
        <p:txBody>
          <a:bodyPr wrap="square">
            <a:spAutoFit/>
          </a:bodyPr>
          <a:lstStyle/>
          <a:p>
            <a:pPr algn="just"/>
            <a:r>
              <a:rPr lang="pt-BR" sz="1000" dirty="0">
                <a:solidFill>
                  <a:schemeClr val="tx2"/>
                </a:solidFill>
              </a:rPr>
              <a:t>Taxa de Satisfação do Cliente: Aumento percentual na taxa de satisfação do cliente como métrica principal para avaliar o impacto da solução na experiência do cliente.</a:t>
            </a:r>
          </a:p>
          <a:p>
            <a:pPr algn="just"/>
            <a:endParaRPr lang="pt-BR" sz="1000" dirty="0">
              <a:solidFill>
                <a:schemeClr val="tx2"/>
              </a:solidFill>
            </a:endParaRPr>
          </a:p>
          <a:p>
            <a:pPr algn="just"/>
            <a:r>
              <a:rPr lang="pt-BR" sz="1000" dirty="0">
                <a:solidFill>
                  <a:schemeClr val="tx2"/>
                </a:solidFill>
              </a:rPr>
              <a:t>Redução do Tempo de Processamento: Redução percentual no tempo necessário para processar e extrair insights das ligações de NPS como métrica de eficiência operacional.</a:t>
            </a:r>
          </a:p>
          <a:p>
            <a:pPr algn="just"/>
            <a:endParaRPr lang="pt-BR" sz="1000" dirty="0">
              <a:solidFill>
                <a:schemeClr val="tx2"/>
              </a:solidFill>
            </a:endParaRPr>
          </a:p>
          <a:p>
            <a:pPr algn="just"/>
            <a:r>
              <a:rPr lang="pt-BR" sz="1000" dirty="0">
                <a:solidFill>
                  <a:schemeClr val="tx2"/>
                </a:solidFill>
              </a:rPr>
              <a:t>Economia de Custos: Valor economizado anualmente devido à redução de custos operacionais como métrica para avaliar o impacto financeiro da solução.</a:t>
            </a:r>
          </a:p>
        </p:txBody>
      </p:sp>
      <p:sp>
        <p:nvSpPr>
          <p:cNvPr id="7" name="Retângulo 6">
            <a:extLst>
              <a:ext uri="{FF2B5EF4-FFF2-40B4-BE49-F238E27FC236}">
                <a16:creationId xmlns:a16="http://schemas.microsoft.com/office/drawing/2014/main" id="{6B73CA13-D9D9-B610-4A26-CD86441410AB}"/>
              </a:ext>
            </a:extLst>
          </p:cNvPr>
          <p:cNvSpPr/>
          <p:nvPr/>
        </p:nvSpPr>
        <p:spPr>
          <a:xfrm>
            <a:off x="1295546" y="2105891"/>
            <a:ext cx="3276452" cy="2886716"/>
          </a:xfrm>
          <a:prstGeom prst="rect">
            <a:avLst/>
          </a:prstGeom>
          <a:noFill/>
          <a:ln>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Google Shape;542;p74">
            <a:extLst>
              <a:ext uri="{FF2B5EF4-FFF2-40B4-BE49-F238E27FC236}">
                <a16:creationId xmlns:a16="http://schemas.microsoft.com/office/drawing/2014/main" id="{292CE8D8-D9E6-D4D2-2DD3-EFB6C21A5C21}"/>
              </a:ext>
            </a:extLst>
          </p:cNvPr>
          <p:cNvSpPr txBox="1">
            <a:spLocks/>
          </p:cNvSpPr>
          <p:nvPr/>
        </p:nvSpPr>
        <p:spPr>
          <a:xfrm>
            <a:off x="1749757" y="2160782"/>
            <a:ext cx="2368030" cy="366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sz="1400" dirty="0"/>
              <a:t>MÉTRICAS DE SUCESSO</a:t>
            </a:r>
          </a:p>
        </p:txBody>
      </p:sp>
      <p:sp>
        <p:nvSpPr>
          <p:cNvPr id="9" name="Retângulo 8">
            <a:extLst>
              <a:ext uri="{FF2B5EF4-FFF2-40B4-BE49-F238E27FC236}">
                <a16:creationId xmlns:a16="http://schemas.microsoft.com/office/drawing/2014/main" id="{7F51FDD7-8EA1-4FA3-C4C8-1C7868ECEFD9}"/>
              </a:ext>
            </a:extLst>
          </p:cNvPr>
          <p:cNvSpPr/>
          <p:nvPr/>
        </p:nvSpPr>
        <p:spPr>
          <a:xfrm>
            <a:off x="4758960" y="2105891"/>
            <a:ext cx="4288057" cy="2886716"/>
          </a:xfrm>
          <a:prstGeom prst="rect">
            <a:avLst/>
          </a:prstGeom>
          <a:solidFill>
            <a:schemeClr val="tx1"/>
          </a:solidFill>
          <a:ln>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pt-BR" sz="1000" dirty="0"/>
          </a:p>
        </p:txBody>
      </p:sp>
      <p:sp>
        <p:nvSpPr>
          <p:cNvPr id="10" name="CaixaDeTexto 9">
            <a:extLst>
              <a:ext uri="{FF2B5EF4-FFF2-40B4-BE49-F238E27FC236}">
                <a16:creationId xmlns:a16="http://schemas.microsoft.com/office/drawing/2014/main" id="{C85DF558-51F0-11CD-07C7-795DB895C290}"/>
              </a:ext>
            </a:extLst>
          </p:cNvPr>
          <p:cNvSpPr txBox="1"/>
          <p:nvPr/>
        </p:nvSpPr>
        <p:spPr>
          <a:xfrm>
            <a:off x="4876797" y="2571750"/>
            <a:ext cx="4052381" cy="2246769"/>
          </a:xfrm>
          <a:prstGeom prst="rect">
            <a:avLst/>
          </a:prstGeom>
          <a:noFill/>
        </p:spPr>
        <p:txBody>
          <a:bodyPr wrap="square">
            <a:spAutoFit/>
          </a:bodyPr>
          <a:lstStyle/>
          <a:p>
            <a:pPr marR="0" algn="just" rtl="0">
              <a:spcBef>
                <a:spcPts val="0"/>
              </a:spcBef>
              <a:spcAft>
                <a:spcPts val="0"/>
              </a:spcAft>
            </a:pPr>
            <a:r>
              <a:rPr lang="pt-BR" sz="1000" b="0" i="0" dirty="0">
                <a:solidFill>
                  <a:srgbClr val="FFFFFF"/>
                </a:solidFill>
                <a:effectLst/>
                <a:latin typeface="Arial" panose="020B0604020202020204" pitchFamily="34" charset="0"/>
                <a:ea typeface="+mn-ea"/>
                <a:cs typeface="+mn-cs"/>
              </a:rPr>
              <a:t>Precisão da Transcrição: Existe o risco de que a transcrição automática de áudio para texto possa não ser totalmente precisa, especialmente em casos de áudio de baixa qualidade ou com sotaques regionais, o que poderia resultar em insights incorretos ou incompletos.</a:t>
            </a:r>
          </a:p>
          <a:p>
            <a:pPr marR="0" algn="just" rtl="0">
              <a:spcBef>
                <a:spcPts val="0"/>
              </a:spcBef>
              <a:spcAft>
                <a:spcPts val="0"/>
              </a:spcAft>
            </a:pPr>
            <a:endParaRPr lang="pt-BR" sz="1000" dirty="0">
              <a:effectLst/>
            </a:endParaRPr>
          </a:p>
          <a:p>
            <a:pPr marR="0" algn="just" rtl="0">
              <a:spcBef>
                <a:spcPts val="0"/>
              </a:spcBef>
              <a:spcAft>
                <a:spcPts val="0"/>
              </a:spcAft>
            </a:pPr>
            <a:r>
              <a:rPr lang="pt-BR" sz="1000" b="0" i="0" dirty="0">
                <a:solidFill>
                  <a:srgbClr val="FFFFFF"/>
                </a:solidFill>
                <a:effectLst/>
                <a:latin typeface="Arial" panose="020B0604020202020204" pitchFamily="34" charset="0"/>
                <a:ea typeface="+mn-ea"/>
                <a:cs typeface="+mn-cs"/>
              </a:rPr>
              <a:t> A manipulação e armazenamento de dados sensíveis dos clientes, como as ligações de NPS, podem apresentar riscos de segurança e privacidade.</a:t>
            </a:r>
          </a:p>
          <a:p>
            <a:pPr marR="0" algn="just" rtl="0">
              <a:spcBef>
                <a:spcPts val="0"/>
              </a:spcBef>
              <a:spcAft>
                <a:spcPts val="0"/>
              </a:spcAft>
            </a:pPr>
            <a:endParaRPr lang="pt-BR" sz="1000" dirty="0">
              <a:effectLst/>
            </a:endParaRPr>
          </a:p>
          <a:p>
            <a:pPr marR="0" algn="just" rtl="0">
              <a:spcBef>
                <a:spcPts val="0"/>
              </a:spcBef>
              <a:spcAft>
                <a:spcPts val="0"/>
              </a:spcAft>
            </a:pPr>
            <a:r>
              <a:rPr lang="pt-BR" sz="1000" b="0" i="0" dirty="0">
                <a:solidFill>
                  <a:srgbClr val="FFFFFF"/>
                </a:solidFill>
                <a:effectLst/>
                <a:latin typeface="Arial" panose="020B0604020202020204" pitchFamily="34" charset="0"/>
                <a:ea typeface="+mn-ea"/>
                <a:cs typeface="+mn-cs"/>
              </a:rPr>
              <a:t>A integração da LUNA com os sistemas existentes da TOTVS pode enfrentar desafios técnicos e exigir tempo adicional para garantir uma interoperabilidade adequada e a transferência eficiente de dados entre os sistemas.</a:t>
            </a:r>
            <a:endParaRPr lang="pt-BR" sz="1000" dirty="0">
              <a:effectLst/>
            </a:endParaRPr>
          </a:p>
        </p:txBody>
      </p:sp>
      <p:sp>
        <p:nvSpPr>
          <p:cNvPr id="12" name="Google Shape;542;p74">
            <a:extLst>
              <a:ext uri="{FF2B5EF4-FFF2-40B4-BE49-F238E27FC236}">
                <a16:creationId xmlns:a16="http://schemas.microsoft.com/office/drawing/2014/main" id="{A3B2204A-1664-BF94-73E9-D7DB272D3126}"/>
              </a:ext>
            </a:extLst>
          </p:cNvPr>
          <p:cNvSpPr txBox="1">
            <a:spLocks/>
          </p:cNvSpPr>
          <p:nvPr/>
        </p:nvSpPr>
        <p:spPr>
          <a:xfrm>
            <a:off x="5718972" y="2177238"/>
            <a:ext cx="2368030" cy="366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sz="1400" dirty="0"/>
              <a:t>FATORES DE RISCO</a:t>
            </a:r>
          </a:p>
        </p:txBody>
      </p:sp>
    </p:spTree>
    <p:extLst>
      <p:ext uri="{BB962C8B-B14F-4D97-AF65-F5344CB8AC3E}">
        <p14:creationId xmlns:p14="http://schemas.microsoft.com/office/powerpoint/2010/main" val="34469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 calcmode="lin" valueType="num">
                                      <p:cBhvr additive="base">
                                        <p:cTn id="7" dur="1000"/>
                                        <p:tgtEl>
                                          <p:spTgt spid="54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 calcmode="lin" valueType="num">
                                      <p:cBhvr additive="base">
                                        <p:cTn id="12" dur="1000"/>
                                        <p:tgtEl>
                                          <p:spTgt spid="54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p:tgtEl>
                                          <p:spTgt spid="8"/>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p:tgtEl>
                                          <p:spTgt spid="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3" name="Imagem 2">
            <a:extLst>
              <a:ext uri="{FF2B5EF4-FFF2-40B4-BE49-F238E27FC236}">
                <a16:creationId xmlns:a16="http://schemas.microsoft.com/office/drawing/2014/main" id="{1DD33498-966C-FC6F-4011-BF92B77AF780}"/>
              </a:ext>
            </a:extLst>
          </p:cNvPr>
          <p:cNvPicPr>
            <a:picLocks noChangeAspect="1"/>
          </p:cNvPicPr>
          <p:nvPr/>
        </p:nvPicPr>
        <p:blipFill>
          <a:blip r:embed="rId3"/>
          <a:stretch>
            <a:fillRect/>
          </a:stretch>
        </p:blipFill>
        <p:spPr>
          <a:xfrm>
            <a:off x="713509" y="756330"/>
            <a:ext cx="7716982" cy="3742367"/>
          </a:xfrm>
          <a:prstGeom prst="rect">
            <a:avLst/>
          </a:prstGeom>
        </p:spPr>
      </p:pic>
    </p:spTree>
    <p:extLst>
      <p:ext uri="{BB962C8B-B14F-4D97-AF65-F5344CB8AC3E}">
        <p14:creationId xmlns:p14="http://schemas.microsoft.com/office/powerpoint/2010/main" val="214448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05397C30-82F9-1360-5509-41AB95C47BD2}"/>
              </a:ext>
            </a:extLst>
          </p:cNvPr>
          <p:cNvGraphicFramePr>
            <a:graphicFrameLocks noGrp="1"/>
          </p:cNvGraphicFramePr>
          <p:nvPr/>
        </p:nvGraphicFramePr>
        <p:xfrm>
          <a:off x="342900" y="907473"/>
          <a:ext cx="8482445" cy="4038600"/>
        </p:xfrm>
        <a:graphic>
          <a:graphicData uri="http://schemas.openxmlformats.org/drawingml/2006/table">
            <a:tbl>
              <a:tblPr>
                <a:tableStyleId>{2C228BE8-F485-48ED-97F1-908336AA62D7}</a:tableStyleId>
              </a:tblPr>
              <a:tblGrid>
                <a:gridCol w="1326245">
                  <a:extLst>
                    <a:ext uri="{9D8B030D-6E8A-4147-A177-3AD203B41FA5}">
                      <a16:colId xmlns:a16="http://schemas.microsoft.com/office/drawing/2014/main" val="3261788457"/>
                    </a:ext>
                  </a:extLst>
                </a:gridCol>
                <a:gridCol w="7156200">
                  <a:extLst>
                    <a:ext uri="{9D8B030D-6E8A-4147-A177-3AD203B41FA5}">
                      <a16:colId xmlns:a16="http://schemas.microsoft.com/office/drawing/2014/main" val="118563257"/>
                    </a:ext>
                  </a:extLst>
                </a:gridCol>
              </a:tblGrid>
              <a:tr h="130842">
                <a:tc>
                  <a:txBody>
                    <a:bodyPr/>
                    <a:lstStyle/>
                    <a:p>
                      <a:pPr algn="ctr" fontAlgn="ctr"/>
                      <a:r>
                        <a:rPr lang="pt-BR" sz="700" u="none" strike="noStrike">
                          <a:solidFill>
                            <a:schemeClr val="bg1"/>
                          </a:solidFill>
                          <a:effectLst/>
                        </a:rPr>
                        <a:t>Ferramenta</a:t>
                      </a:r>
                      <a:endParaRPr lang="pt-BR" sz="700" b="0" i="0" u="none" strike="noStrike">
                        <a:solidFill>
                          <a:schemeClr val="bg1"/>
                        </a:solidFill>
                        <a:effectLst/>
                        <a:latin typeface="Aptos Narrow" panose="020B0004020202020204" pitchFamily="34" charset="0"/>
                      </a:endParaRPr>
                    </a:p>
                  </a:txBody>
                  <a:tcPr marL="4944" marR="4944" marT="4944" marB="0" anchor="ctr">
                    <a:solidFill>
                      <a:schemeClr val="tx1"/>
                    </a:solidFill>
                  </a:tcPr>
                </a:tc>
                <a:tc>
                  <a:txBody>
                    <a:bodyPr/>
                    <a:lstStyle/>
                    <a:p>
                      <a:pPr algn="ctr" fontAlgn="ctr"/>
                      <a:r>
                        <a:rPr lang="pt-BR" sz="700" u="none" strike="noStrike">
                          <a:solidFill>
                            <a:schemeClr val="bg1"/>
                          </a:solidFill>
                          <a:effectLst/>
                        </a:rPr>
                        <a:t>Descrição</a:t>
                      </a:r>
                      <a:endParaRPr lang="pt-BR" sz="700" b="0" i="0" u="none" strike="noStrike">
                        <a:solidFill>
                          <a:schemeClr val="bg1"/>
                        </a:solidFill>
                        <a:effectLst/>
                        <a:latin typeface="Aptos Narrow" panose="020B0004020202020204" pitchFamily="34" charset="0"/>
                      </a:endParaRPr>
                    </a:p>
                  </a:txBody>
                  <a:tcPr marL="4944" marR="4944" marT="4944" marB="0" anchor="ctr">
                    <a:solidFill>
                      <a:schemeClr val="tx1"/>
                    </a:solidFill>
                  </a:tcPr>
                </a:tc>
                <a:extLst>
                  <a:ext uri="{0D108BD9-81ED-4DB2-BD59-A6C34878D82A}">
                    <a16:rowId xmlns:a16="http://schemas.microsoft.com/office/drawing/2014/main" val="1038267075"/>
                  </a:ext>
                </a:extLst>
              </a:tr>
              <a:tr h="1019954">
                <a:tc>
                  <a:txBody>
                    <a:bodyPr/>
                    <a:lstStyle/>
                    <a:p>
                      <a:pPr algn="ctr" fontAlgn="ctr"/>
                      <a:r>
                        <a:rPr lang="pt-BR" sz="700" u="none" strike="noStrike">
                          <a:solidFill>
                            <a:schemeClr val="bg1"/>
                          </a:solidFill>
                          <a:effectLst/>
                        </a:rPr>
                        <a:t>Asana</a:t>
                      </a:r>
                      <a:endParaRPr lang="pt-BR" sz="700" b="0" i="0" u="none" strike="noStrike">
                        <a:solidFill>
                          <a:schemeClr val="bg1"/>
                        </a:solidFill>
                        <a:effectLst/>
                        <a:latin typeface="Aptos Narrow" panose="020B0004020202020204" pitchFamily="34" charset="0"/>
                      </a:endParaRPr>
                    </a:p>
                  </a:txBody>
                  <a:tcPr marL="4944" marR="4944" marT="4944" marB="0" anchor="ctr">
                    <a:solidFill>
                      <a:schemeClr val="tx1"/>
                    </a:solidFill>
                  </a:tcPr>
                </a:tc>
                <a:tc>
                  <a:txBody>
                    <a:bodyPr/>
                    <a:lstStyle/>
                    <a:p>
                      <a:pPr algn="l" fontAlgn="ctr"/>
                      <a:r>
                        <a:rPr lang="pt-BR" sz="700" u="none" strike="noStrike" dirty="0">
                          <a:solidFill>
                            <a:schemeClr val="bg1"/>
                          </a:solidFill>
                          <a:effectLst/>
                        </a:rPr>
                        <a:t>O </a:t>
                      </a:r>
                      <a:r>
                        <a:rPr lang="pt-BR" sz="700" u="none" strike="noStrike" dirty="0" err="1">
                          <a:solidFill>
                            <a:schemeClr val="bg1"/>
                          </a:solidFill>
                          <a:effectLst/>
                        </a:rPr>
                        <a:t>Asana</a:t>
                      </a:r>
                      <a:r>
                        <a:rPr lang="pt-BR" sz="700" u="none" strike="noStrike" dirty="0">
                          <a:solidFill>
                            <a:schemeClr val="bg1"/>
                          </a:solidFill>
                          <a:effectLst/>
                        </a:rPr>
                        <a:t> é uma ferramenta de gerenciamento de projetos e tarefas baseada na web que facilita a organização, o acompanhamento e a colaboração entre equipes. No projeto, o </a:t>
                      </a:r>
                      <a:r>
                        <a:rPr lang="pt-BR" sz="700" u="none" strike="noStrike" dirty="0" err="1">
                          <a:solidFill>
                            <a:schemeClr val="bg1"/>
                          </a:solidFill>
                          <a:effectLst/>
                        </a:rPr>
                        <a:t>Asana</a:t>
                      </a:r>
                      <a:r>
                        <a:rPr lang="pt-BR" sz="700" u="none" strike="noStrike" dirty="0">
                          <a:solidFill>
                            <a:schemeClr val="bg1"/>
                          </a:solidFill>
                          <a:effectLst/>
                        </a:rPr>
                        <a:t> pode ser usado para planejar todas as etapas, atribuir tarefas aos membros da equipe e definir prazos claros. Ele permite o monitoramento do progresso em tempo real, atualizando o status das tarefas e identificando possíveis bloqueios. Além disso, o </a:t>
                      </a:r>
                      <a:r>
                        <a:rPr lang="pt-BR" sz="700" u="none" strike="noStrike" dirty="0" err="1">
                          <a:solidFill>
                            <a:schemeClr val="bg1"/>
                          </a:solidFill>
                          <a:effectLst/>
                        </a:rPr>
                        <a:t>Asana</a:t>
                      </a:r>
                      <a:r>
                        <a:rPr lang="pt-BR" sz="700" u="none" strike="noStrike" dirty="0">
                          <a:solidFill>
                            <a:schemeClr val="bg1"/>
                          </a:solidFill>
                          <a:effectLst/>
                        </a:rPr>
                        <a:t> centraliza a comunicação, permitindo que a equipe colabore de forma eficiente, trocando informações diretamente nas tarefas. Os relatórios e visualizações gerados pelo </a:t>
                      </a:r>
                      <a:r>
                        <a:rPr lang="pt-BR" sz="700" u="none" strike="noStrike" dirty="0" err="1">
                          <a:solidFill>
                            <a:schemeClr val="bg1"/>
                          </a:solidFill>
                          <a:effectLst/>
                        </a:rPr>
                        <a:t>Asana</a:t>
                      </a:r>
                      <a:r>
                        <a:rPr lang="pt-BR" sz="700" u="none" strike="noStrike" dirty="0">
                          <a:solidFill>
                            <a:schemeClr val="bg1"/>
                          </a:solidFill>
                          <a:effectLst/>
                        </a:rPr>
                        <a:t> ajudam a garantir que o projeto permaneça dentro do cronograma e que todos estejam alinhados com os objetivos e prazos estabelecidos. Usando o </a:t>
                      </a:r>
                      <a:r>
                        <a:rPr lang="pt-BR" sz="700" u="none" strike="noStrike" dirty="0" err="1">
                          <a:solidFill>
                            <a:schemeClr val="bg1"/>
                          </a:solidFill>
                          <a:effectLst/>
                        </a:rPr>
                        <a:t>Asana</a:t>
                      </a:r>
                      <a:r>
                        <a:rPr lang="pt-BR" sz="700" u="none" strike="noStrike" dirty="0">
                          <a:solidFill>
                            <a:schemeClr val="bg1"/>
                          </a:solidFill>
                          <a:effectLst/>
                        </a:rPr>
                        <a:t>, o gerenciamento do projeto torna-se mais organizado e eficiente, facilitando a coordenação e a entrega dos resultados esperados.</a:t>
                      </a:r>
                      <a:endParaRPr lang="pt-BR" sz="700" b="0" i="0" u="none" strike="noStrike" dirty="0">
                        <a:solidFill>
                          <a:schemeClr val="bg1"/>
                        </a:solidFill>
                        <a:effectLst/>
                        <a:latin typeface="Aptos Narrow" panose="020B0004020202020204" pitchFamily="34" charset="0"/>
                      </a:endParaRPr>
                    </a:p>
                  </a:txBody>
                  <a:tcPr marL="4944" marR="4944" marT="4944" marB="0" anchor="ctr">
                    <a:solidFill>
                      <a:schemeClr val="tx1"/>
                    </a:solidFill>
                  </a:tcPr>
                </a:tc>
                <a:extLst>
                  <a:ext uri="{0D108BD9-81ED-4DB2-BD59-A6C34878D82A}">
                    <a16:rowId xmlns:a16="http://schemas.microsoft.com/office/drawing/2014/main" val="2724643143"/>
                  </a:ext>
                </a:extLst>
              </a:tr>
              <a:tr h="505982">
                <a:tc>
                  <a:txBody>
                    <a:bodyPr/>
                    <a:lstStyle/>
                    <a:p>
                      <a:pPr algn="ctr" fontAlgn="ctr"/>
                      <a:r>
                        <a:rPr lang="pt-BR" sz="700" u="none" strike="noStrike">
                          <a:solidFill>
                            <a:schemeClr val="bg1"/>
                          </a:solidFill>
                          <a:effectLst/>
                        </a:rPr>
                        <a:t>Microsoft Fabric</a:t>
                      </a:r>
                      <a:endParaRPr lang="pt-BR" sz="700" b="0" i="0" u="none" strike="noStrike">
                        <a:solidFill>
                          <a:schemeClr val="bg1"/>
                        </a:solidFill>
                        <a:effectLst/>
                        <a:latin typeface="Aptos Narrow" panose="020B0004020202020204" pitchFamily="34" charset="0"/>
                      </a:endParaRPr>
                    </a:p>
                  </a:txBody>
                  <a:tcPr marL="4944" marR="4944" marT="4944" marB="0" anchor="ctr">
                    <a:solidFill>
                      <a:schemeClr val="tx1"/>
                    </a:solidFill>
                  </a:tcPr>
                </a:tc>
                <a:tc>
                  <a:txBody>
                    <a:bodyPr/>
                    <a:lstStyle/>
                    <a:p>
                      <a:pPr algn="ctr" fontAlgn="ctr"/>
                      <a:r>
                        <a:rPr lang="pt-BR" sz="700" u="none" strike="noStrike">
                          <a:solidFill>
                            <a:schemeClr val="bg1"/>
                          </a:solidFill>
                          <a:effectLst/>
                        </a:rPr>
                        <a:t>O Microsoft Fabric é uma plataforma integrada de dados e análise que oferece ferramentas para coletar, transformar, gerenciar e analisar dados em grande escala. Ele combina recursos de armazenamento, processamento e análise de dados em uma única solução, facilitando a criação e a implementação de pipelines de dados complexos. No projeto de ETL de áudios com análise de sentimentos e geração de insights no Power BI, usaremos o Microsoft Fabric para criar a infraestrutura necessária para o processamento e análise dos dados.</a:t>
                      </a:r>
                      <a:endParaRPr lang="pt-BR" sz="700" b="0" i="0" u="none" strike="noStrike">
                        <a:solidFill>
                          <a:schemeClr val="bg1"/>
                        </a:solidFill>
                        <a:effectLst/>
                        <a:latin typeface="Aptos Narrow" panose="020B0004020202020204" pitchFamily="34" charset="0"/>
                      </a:endParaRPr>
                    </a:p>
                  </a:txBody>
                  <a:tcPr marL="4944" marR="4944" marT="4944" marB="0" anchor="ctr">
                    <a:solidFill>
                      <a:schemeClr val="tx1"/>
                    </a:solidFill>
                  </a:tcPr>
                </a:tc>
                <a:extLst>
                  <a:ext uri="{0D108BD9-81ED-4DB2-BD59-A6C34878D82A}">
                    <a16:rowId xmlns:a16="http://schemas.microsoft.com/office/drawing/2014/main" val="2657477347"/>
                  </a:ext>
                </a:extLst>
              </a:tr>
              <a:tr h="990978">
                <a:tc>
                  <a:txBody>
                    <a:bodyPr/>
                    <a:lstStyle/>
                    <a:p>
                      <a:pPr algn="ctr" fontAlgn="ctr"/>
                      <a:r>
                        <a:rPr lang="pt-BR" sz="700" u="none" strike="noStrike">
                          <a:solidFill>
                            <a:schemeClr val="bg1"/>
                          </a:solidFill>
                          <a:effectLst/>
                        </a:rPr>
                        <a:t>Azure Data Lake</a:t>
                      </a:r>
                      <a:endParaRPr lang="pt-BR" sz="700" b="0" i="0" u="none" strike="noStrike">
                        <a:solidFill>
                          <a:schemeClr val="bg1"/>
                        </a:solidFill>
                        <a:effectLst/>
                        <a:latin typeface="Aptos Narrow" panose="020B0004020202020204" pitchFamily="34" charset="0"/>
                      </a:endParaRPr>
                    </a:p>
                  </a:txBody>
                  <a:tcPr marL="4944" marR="4944" marT="4944" marB="0" anchor="ctr">
                    <a:solidFill>
                      <a:schemeClr val="tx1"/>
                    </a:solidFill>
                  </a:tcPr>
                </a:tc>
                <a:tc>
                  <a:txBody>
                    <a:bodyPr/>
                    <a:lstStyle/>
                    <a:p>
                      <a:pPr algn="ctr" fontAlgn="ctr"/>
                      <a:r>
                        <a:rPr lang="pt-BR" sz="700" u="none" strike="noStrike">
                          <a:solidFill>
                            <a:schemeClr val="bg1"/>
                          </a:solidFill>
                          <a:effectLst/>
                        </a:rPr>
                        <a:t>O Azure Data Lake é um serviço de armazenamento escalável da Microsoft, projetado para lidar com grandes volumes de dados estruturados e não estruturados. Ele oferece duas principais opções: o Azure Data Lake Storage Gen2 e o Azure Data Lake Analytics. O Azure Data Lake Storage Gen2 combina o sistema de arquivos Blob do Azure com recursos adicionais de Data Lake, como hierarquia de diretórios e segurança avançada, proporcionando escalabilidade e controle granular de acesso. O Azure Data Lake Analytics permite a execução de análises complexas sobre os dados armazenados, utilizando linguagens como U-SQL, Spark e Hive. Em nosso projeto de análise de sentimentos em áudios, o Azure Data Lake Storage Gen2 seria utilizado para armazenar os arquivos de áudio e os resultados da análise de sentimentos, oferecendo escalabilidade para lidar com grandes volumes de dados e segurança avançada para proteção e controle de acesso. Isso facilita o armazenamento eficiente e seguro dos dados necessários, integrando-se facilmente com outras ferramentas do Microsoft Fabric para processamento e análise.</a:t>
                      </a:r>
                      <a:endParaRPr lang="pt-BR" sz="700" b="0" i="0" u="none" strike="noStrike">
                        <a:solidFill>
                          <a:schemeClr val="bg1"/>
                        </a:solidFill>
                        <a:effectLst/>
                        <a:latin typeface="Aptos Narrow" panose="020B0004020202020204" pitchFamily="34" charset="0"/>
                      </a:endParaRPr>
                    </a:p>
                  </a:txBody>
                  <a:tcPr marL="4944" marR="4944" marT="4944" marB="0" anchor="ctr">
                    <a:solidFill>
                      <a:schemeClr val="tx1"/>
                    </a:solidFill>
                  </a:tcPr>
                </a:tc>
                <a:extLst>
                  <a:ext uri="{0D108BD9-81ED-4DB2-BD59-A6C34878D82A}">
                    <a16:rowId xmlns:a16="http://schemas.microsoft.com/office/drawing/2014/main" val="534712222"/>
                  </a:ext>
                </a:extLst>
              </a:tr>
              <a:tr h="498385">
                <a:tc>
                  <a:txBody>
                    <a:bodyPr/>
                    <a:lstStyle/>
                    <a:p>
                      <a:pPr algn="ctr" fontAlgn="ctr"/>
                      <a:r>
                        <a:rPr lang="pt-BR" sz="700" u="none" strike="noStrike">
                          <a:solidFill>
                            <a:schemeClr val="bg1"/>
                          </a:solidFill>
                          <a:effectLst/>
                        </a:rPr>
                        <a:t>Python</a:t>
                      </a:r>
                      <a:endParaRPr lang="pt-BR" sz="700" b="0" i="0" u="none" strike="noStrike">
                        <a:solidFill>
                          <a:schemeClr val="bg1"/>
                        </a:solidFill>
                        <a:effectLst/>
                        <a:latin typeface="Aptos Narrow" panose="020B0004020202020204" pitchFamily="34" charset="0"/>
                      </a:endParaRPr>
                    </a:p>
                  </a:txBody>
                  <a:tcPr marL="4944" marR="4944" marT="4944" marB="0" anchor="ctr">
                    <a:solidFill>
                      <a:schemeClr val="tx1"/>
                    </a:solidFill>
                  </a:tcPr>
                </a:tc>
                <a:tc>
                  <a:txBody>
                    <a:bodyPr/>
                    <a:lstStyle/>
                    <a:p>
                      <a:pPr algn="ctr" fontAlgn="ctr"/>
                      <a:r>
                        <a:rPr lang="pt-BR" sz="700" u="none" strike="noStrike">
                          <a:solidFill>
                            <a:schemeClr val="bg1"/>
                          </a:solidFill>
                          <a:effectLst/>
                        </a:rPr>
                        <a:t>Os scripts Python seriam usados para realizar a análise de sentimentos nos textos convertidos dos áudios. Isso inclui a aplicação de técnicas de processamento de linguagem natural (NLP), como a análise de sentimentos usando bibliotecas como NLTK, TextBlob ou SpaCy. Essas bibliotecas permitem avaliar o tom emocional do texto, identificando se ele é positivo, negativo ou neutro, por exemplo.</a:t>
                      </a:r>
                      <a:endParaRPr lang="pt-BR" sz="700" b="0" i="0" u="none" strike="noStrike">
                        <a:solidFill>
                          <a:schemeClr val="bg1"/>
                        </a:solidFill>
                        <a:effectLst/>
                        <a:latin typeface="Aptos Narrow" panose="020B0004020202020204" pitchFamily="34" charset="0"/>
                      </a:endParaRPr>
                    </a:p>
                  </a:txBody>
                  <a:tcPr marL="4944" marR="4944" marT="4944" marB="0" anchor="ctr">
                    <a:solidFill>
                      <a:schemeClr val="tx1"/>
                    </a:solidFill>
                  </a:tcPr>
                </a:tc>
                <a:extLst>
                  <a:ext uri="{0D108BD9-81ED-4DB2-BD59-A6C34878D82A}">
                    <a16:rowId xmlns:a16="http://schemas.microsoft.com/office/drawing/2014/main" val="1839516132"/>
                  </a:ext>
                </a:extLst>
              </a:tr>
              <a:tr h="527362">
                <a:tc>
                  <a:txBody>
                    <a:bodyPr/>
                    <a:lstStyle/>
                    <a:p>
                      <a:pPr algn="ctr" fontAlgn="ctr"/>
                      <a:r>
                        <a:rPr lang="pt-BR" sz="700" u="none" strike="noStrike">
                          <a:solidFill>
                            <a:schemeClr val="bg1"/>
                          </a:solidFill>
                          <a:effectLst/>
                        </a:rPr>
                        <a:t>Azure Cognitive Services</a:t>
                      </a:r>
                      <a:endParaRPr lang="pt-BR" sz="700" b="0" i="0" u="none" strike="noStrike">
                        <a:solidFill>
                          <a:schemeClr val="bg1"/>
                        </a:solidFill>
                        <a:effectLst/>
                        <a:latin typeface="Aptos Narrow" panose="020B0004020202020204" pitchFamily="34" charset="0"/>
                      </a:endParaRPr>
                    </a:p>
                  </a:txBody>
                  <a:tcPr marL="4944" marR="4944" marT="4944" marB="0" anchor="ctr">
                    <a:solidFill>
                      <a:schemeClr val="tx1"/>
                    </a:solidFill>
                  </a:tcPr>
                </a:tc>
                <a:tc>
                  <a:txBody>
                    <a:bodyPr/>
                    <a:lstStyle/>
                    <a:p>
                      <a:pPr algn="ctr" fontAlgn="ctr"/>
                      <a:r>
                        <a:rPr lang="pt-BR" sz="700" u="none" strike="noStrike" dirty="0">
                          <a:solidFill>
                            <a:schemeClr val="bg1"/>
                          </a:solidFill>
                          <a:effectLst/>
                        </a:rPr>
                        <a:t>No projeto, o Azure </a:t>
                      </a:r>
                      <a:r>
                        <a:rPr lang="pt-BR" sz="700" u="none" strike="noStrike" dirty="0" err="1">
                          <a:solidFill>
                            <a:schemeClr val="bg1"/>
                          </a:solidFill>
                          <a:effectLst/>
                        </a:rPr>
                        <a:t>Cognitive</a:t>
                      </a:r>
                      <a:r>
                        <a:rPr lang="pt-BR" sz="700" u="none" strike="noStrike" dirty="0">
                          <a:solidFill>
                            <a:schemeClr val="bg1"/>
                          </a:solidFill>
                          <a:effectLst/>
                        </a:rPr>
                        <a:t> Services será utilizado para transformar áudio em texto. Este serviço oferece reconhecimento de fala em tempo real e de áudios gravados, utilizando modelos avançados de inteligência artificial para garantir precisão na transcrição</a:t>
                      </a:r>
                      <a:endParaRPr lang="pt-BR" sz="700" b="0" i="0" u="none" strike="noStrike" dirty="0">
                        <a:solidFill>
                          <a:schemeClr val="bg1"/>
                        </a:solidFill>
                        <a:effectLst/>
                        <a:latin typeface="Aptos Narrow" panose="020B0004020202020204" pitchFamily="34" charset="0"/>
                      </a:endParaRPr>
                    </a:p>
                  </a:txBody>
                  <a:tcPr marL="4944" marR="4944" marT="4944" marB="0" anchor="ctr">
                    <a:solidFill>
                      <a:schemeClr val="tx1"/>
                    </a:solidFill>
                  </a:tcPr>
                </a:tc>
                <a:extLst>
                  <a:ext uri="{0D108BD9-81ED-4DB2-BD59-A6C34878D82A}">
                    <a16:rowId xmlns:a16="http://schemas.microsoft.com/office/drawing/2014/main" val="3700843890"/>
                  </a:ext>
                </a:extLst>
              </a:tr>
              <a:tr h="365097">
                <a:tc>
                  <a:txBody>
                    <a:bodyPr/>
                    <a:lstStyle/>
                    <a:p>
                      <a:pPr algn="ctr" fontAlgn="ctr"/>
                      <a:r>
                        <a:rPr lang="pt-BR" sz="700" u="none" strike="noStrike">
                          <a:solidFill>
                            <a:schemeClr val="bg1"/>
                          </a:solidFill>
                          <a:effectLst/>
                        </a:rPr>
                        <a:t>Power BI</a:t>
                      </a:r>
                      <a:endParaRPr lang="pt-BR" sz="700" b="0" i="0" u="none" strike="noStrike">
                        <a:solidFill>
                          <a:schemeClr val="bg1"/>
                        </a:solidFill>
                        <a:effectLst/>
                        <a:latin typeface="Aptos Narrow" panose="020B0004020202020204" pitchFamily="34" charset="0"/>
                      </a:endParaRPr>
                    </a:p>
                  </a:txBody>
                  <a:tcPr marL="4944" marR="4944" marT="4944" marB="0" anchor="ctr">
                    <a:solidFill>
                      <a:schemeClr val="tx1"/>
                    </a:solidFill>
                  </a:tcPr>
                </a:tc>
                <a:tc>
                  <a:txBody>
                    <a:bodyPr/>
                    <a:lstStyle/>
                    <a:p>
                      <a:pPr algn="ctr" fontAlgn="ctr"/>
                      <a:r>
                        <a:rPr lang="pt-BR" sz="700" u="none" strike="noStrike" dirty="0">
                          <a:solidFill>
                            <a:schemeClr val="bg1"/>
                          </a:solidFill>
                          <a:effectLst/>
                        </a:rPr>
                        <a:t>O Power BI é a </a:t>
                      </a:r>
                      <a:r>
                        <a:rPr lang="pt-BR" sz="700" u="none" strike="noStrike" dirty="0" err="1">
                          <a:solidFill>
                            <a:schemeClr val="bg1"/>
                          </a:solidFill>
                          <a:effectLst/>
                        </a:rPr>
                        <a:t>ferramento</a:t>
                      </a:r>
                      <a:r>
                        <a:rPr lang="pt-BR" sz="700" u="none" strike="noStrike" dirty="0">
                          <a:solidFill>
                            <a:schemeClr val="bg1"/>
                          </a:solidFill>
                          <a:effectLst/>
                        </a:rPr>
                        <a:t> que utilizaremos para a visualização de dados, ela é simples, escalável e principalmente, faz parte do Microsoft </a:t>
                      </a:r>
                      <a:r>
                        <a:rPr lang="pt-BR" sz="700" u="none" strike="noStrike" dirty="0" err="1">
                          <a:solidFill>
                            <a:schemeClr val="bg1"/>
                          </a:solidFill>
                          <a:effectLst/>
                        </a:rPr>
                        <a:t>Fabric</a:t>
                      </a:r>
                      <a:endParaRPr lang="pt-BR" sz="700" b="0" i="0" u="none" strike="noStrike" dirty="0">
                        <a:solidFill>
                          <a:schemeClr val="bg1"/>
                        </a:solidFill>
                        <a:effectLst/>
                        <a:latin typeface="Aptos Narrow" panose="020B0004020202020204" pitchFamily="34" charset="0"/>
                      </a:endParaRPr>
                    </a:p>
                  </a:txBody>
                  <a:tcPr marL="4944" marR="4944" marT="4944" marB="0" anchor="ctr">
                    <a:solidFill>
                      <a:schemeClr val="tx1"/>
                    </a:solidFill>
                  </a:tcPr>
                </a:tc>
                <a:extLst>
                  <a:ext uri="{0D108BD9-81ED-4DB2-BD59-A6C34878D82A}">
                    <a16:rowId xmlns:a16="http://schemas.microsoft.com/office/drawing/2014/main" val="4185755695"/>
                  </a:ext>
                </a:extLst>
              </a:tr>
            </a:tbl>
          </a:graphicData>
        </a:graphic>
      </p:graphicFrame>
      <p:sp>
        <p:nvSpPr>
          <p:cNvPr id="3" name="Google Shape;373;p60">
            <a:extLst>
              <a:ext uri="{FF2B5EF4-FFF2-40B4-BE49-F238E27FC236}">
                <a16:creationId xmlns:a16="http://schemas.microsoft.com/office/drawing/2014/main" id="{1136E71D-6DD2-EDC4-9D8C-D06B3CA4CC77}"/>
              </a:ext>
            </a:extLst>
          </p:cNvPr>
          <p:cNvSpPr txBox="1">
            <a:spLocks/>
          </p:cNvSpPr>
          <p:nvPr/>
        </p:nvSpPr>
        <p:spPr>
          <a:xfrm>
            <a:off x="1593012" y="197427"/>
            <a:ext cx="6094200" cy="474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dirty="0"/>
              <a:t>Tecnologias Utilizadas</a:t>
            </a:r>
          </a:p>
        </p:txBody>
      </p:sp>
    </p:spTree>
    <p:extLst>
      <p:ext uri="{BB962C8B-B14F-4D97-AF65-F5344CB8AC3E}">
        <p14:creationId xmlns:p14="http://schemas.microsoft.com/office/powerpoint/2010/main" val="213611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7" name="Retângulo 6">
            <a:extLst>
              <a:ext uri="{FF2B5EF4-FFF2-40B4-BE49-F238E27FC236}">
                <a16:creationId xmlns:a16="http://schemas.microsoft.com/office/drawing/2014/main" id="{5DD37E10-2864-834B-91B6-1A1A400AFCA7}"/>
              </a:ext>
            </a:extLst>
          </p:cNvPr>
          <p:cNvSpPr/>
          <p:nvPr/>
        </p:nvSpPr>
        <p:spPr>
          <a:xfrm>
            <a:off x="182880" y="1309255"/>
            <a:ext cx="8721668" cy="3636818"/>
          </a:xfrm>
          <a:prstGeom prst="rect">
            <a:avLst/>
          </a:prstGeom>
          <a:solidFill>
            <a:schemeClr val="tx1"/>
          </a:solid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373;p60">
            <a:extLst>
              <a:ext uri="{FF2B5EF4-FFF2-40B4-BE49-F238E27FC236}">
                <a16:creationId xmlns:a16="http://schemas.microsoft.com/office/drawing/2014/main" id="{1136E71D-6DD2-EDC4-9D8C-D06B3CA4CC77}"/>
              </a:ext>
            </a:extLst>
          </p:cNvPr>
          <p:cNvSpPr txBox="1">
            <a:spLocks/>
          </p:cNvSpPr>
          <p:nvPr/>
        </p:nvSpPr>
        <p:spPr>
          <a:xfrm>
            <a:off x="1593011" y="197427"/>
            <a:ext cx="7183843" cy="111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2pPr>
            <a:lvl3pPr marR="0" lvl="2"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3pPr>
            <a:lvl4pPr marR="0" lvl="3"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4pPr>
            <a:lvl5pPr marR="0" lvl="4"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5pPr>
            <a:lvl6pPr marR="0" lvl="5"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6pPr>
            <a:lvl7pPr marR="0" lvl="6"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7pPr>
            <a:lvl8pPr marR="0" lvl="7"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8pPr>
            <a:lvl9pPr marR="0" lvl="8" algn="l" rtl="0">
              <a:lnSpc>
                <a:spcPct val="100000"/>
              </a:lnSpc>
              <a:spcBef>
                <a:spcPts val="0"/>
              </a:spcBef>
              <a:spcAft>
                <a:spcPts val="0"/>
              </a:spcAft>
              <a:buClr>
                <a:schemeClr val="lt1"/>
              </a:buClr>
              <a:buSzPts val="2800"/>
              <a:buFont typeface="Rubik"/>
              <a:buNone/>
              <a:defRPr sz="2800" b="1" i="0" u="none" strike="noStrike" cap="none">
                <a:solidFill>
                  <a:schemeClr val="lt1"/>
                </a:solidFill>
                <a:latin typeface="Rubik"/>
                <a:ea typeface="Rubik"/>
                <a:cs typeface="Rubik"/>
                <a:sym typeface="Rubik"/>
              </a:defRPr>
            </a:lvl9pPr>
          </a:lstStyle>
          <a:p>
            <a:r>
              <a:rPr lang="pt-BR" dirty="0" err="1"/>
              <a:t>Workspace</a:t>
            </a:r>
            <a:r>
              <a:rPr lang="pt-BR" dirty="0"/>
              <a:t> no Microsoft </a:t>
            </a:r>
            <a:r>
              <a:rPr lang="pt-BR" dirty="0" err="1"/>
              <a:t>Fabric</a:t>
            </a:r>
            <a:r>
              <a:rPr lang="pt-BR" dirty="0"/>
              <a:t> –</a:t>
            </a:r>
          </a:p>
          <a:p>
            <a:r>
              <a:rPr lang="pt-BR" dirty="0"/>
              <a:t>Ingestão, Tratamento e Visualização</a:t>
            </a:r>
          </a:p>
        </p:txBody>
      </p:sp>
      <p:pic>
        <p:nvPicPr>
          <p:cNvPr id="2050" name="Picture 2" descr="Espaços de trabalho no Microsoft Fabric e no Power BI - Microsoft Fabric |  Microsoft Learn">
            <a:extLst>
              <a:ext uri="{FF2B5EF4-FFF2-40B4-BE49-F238E27FC236}">
                <a16:creationId xmlns:a16="http://schemas.microsoft.com/office/drawing/2014/main" id="{77228C06-8D67-1C69-91F7-79113FCC0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86" y="1614793"/>
            <a:ext cx="5593841" cy="3058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6F73D69B-9A7F-6EB8-E4C8-53AA505CC37B}"/>
              </a:ext>
            </a:extLst>
          </p:cNvPr>
          <p:cNvSpPr>
            <a:spLocks noChangeArrowheads="1"/>
          </p:cNvSpPr>
          <p:nvPr/>
        </p:nvSpPr>
        <p:spPr bwMode="auto">
          <a:xfrm>
            <a:off x="6009144" y="1643462"/>
            <a:ext cx="2836787"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O Microsoft </a:t>
            </a:r>
            <a:r>
              <a:rPr kumimoji="0" lang="pt-BR" altLang="pt-BR" sz="900" i="0" u="none" strike="noStrike" cap="none" normalizeH="0" baseline="0" dirty="0" err="1">
                <a:ln>
                  <a:noFill/>
                </a:ln>
                <a:solidFill>
                  <a:schemeClr val="bg1"/>
                </a:solidFill>
                <a:effectLst/>
                <a:latin typeface="Arial" panose="020B0604020202020204" pitchFamily="34" charset="0"/>
              </a:rPr>
              <a:t>Fabric</a:t>
            </a:r>
            <a:r>
              <a:rPr kumimoji="0" lang="pt-BR" altLang="pt-BR" sz="900" i="0" u="none" strike="noStrike" cap="none" normalizeH="0" baseline="0" dirty="0">
                <a:ln>
                  <a:noFill/>
                </a:ln>
                <a:solidFill>
                  <a:schemeClr val="bg1"/>
                </a:solidFill>
                <a:effectLst/>
                <a:latin typeface="Arial" panose="020B0604020202020204" pitchFamily="34" charset="0"/>
              </a:rPr>
              <a:t> oferece uma solução integrada para a coleta e análise de dados de áudio. Através desta plataforma, é possível automatizar a coleta de gravações de áudio, que são então processadas usando scripts Python para extração e tratamento de metadados. Este processo envolve a conversão do áudio em texto, seguida pela análise e extração de informações críticas como datas, localidades e indicadores chave de performance.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pt-BR" altLang="pt-BR" sz="90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900" i="0" u="none" strike="noStrike" cap="none" normalizeH="0" baseline="0" dirty="0">
                <a:ln>
                  <a:noFill/>
                </a:ln>
                <a:solidFill>
                  <a:schemeClr val="bg1"/>
                </a:solidFill>
                <a:effectLst/>
                <a:latin typeface="Arial" panose="020B0604020202020204" pitchFamily="34" charset="0"/>
              </a:rPr>
              <a:t>Após o tratamento dos dados em Python, as informações estruturadas são publicadas no Power BI, uma ferramenta de visualização de dados da Microsoft. No Power BI, os dados podem ser transformados em dashboards interativos e relatórios detalhados, permitindo uma visualização clara e eficiente das métricas e insights extraídos dos áudios. Esta integração facilita a tomada de decisões baseada em dados concretos e atualizados, otimizando processos e estratégias empresariais.</a:t>
            </a:r>
          </a:p>
        </p:txBody>
      </p:sp>
    </p:spTree>
    <p:extLst>
      <p:ext uri="{BB962C8B-B14F-4D97-AF65-F5344CB8AC3E}">
        <p14:creationId xmlns:p14="http://schemas.microsoft.com/office/powerpoint/2010/main" val="383994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2828</Words>
  <Application>Microsoft Office PowerPoint</Application>
  <PresentationFormat>Apresentação na tela (16:9)</PresentationFormat>
  <Paragraphs>211</Paragraphs>
  <Slides>18</Slides>
  <Notes>18</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18</vt:i4>
      </vt:variant>
    </vt:vector>
  </HeadingPairs>
  <TitlesOfParts>
    <vt:vector size="24" baseType="lpstr">
      <vt:lpstr>Rubik</vt:lpstr>
      <vt:lpstr>Montserrat Medium</vt:lpstr>
      <vt:lpstr>Aptos Narrow</vt:lpstr>
      <vt:lpstr>Arial</vt:lpstr>
      <vt:lpstr>Montserrat</vt:lpstr>
      <vt:lpstr>Metamorphosis Business Plan XL by Slidesgo</vt:lpstr>
      <vt:lpstr>LUNA</vt:lpstr>
      <vt:lpstr>CONTEXTUALIZAÇÃO DO PROBLEMA</vt:lpstr>
      <vt:lpstr>PROBLEMA A SER RESOLVIDO</vt:lpstr>
      <vt:lpstr>PROPOSTA DE SOLUÇÃO</vt:lpstr>
      <vt:lpstr>IMPACTOS DA SOLUÇÃO</vt:lpstr>
      <vt:lpstr>BENEFÍCIOS ESPERADOS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LUNA</dc:title>
  <dc:creator>Luis Santos</dc:creator>
  <cp:lastModifiedBy>Office ROQT</cp:lastModifiedBy>
  <cp:revision>5</cp:revision>
  <dcterms:modified xsi:type="dcterms:W3CDTF">2024-09-25T02:31:11Z</dcterms:modified>
</cp:coreProperties>
</file>